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8288000" cy="10287000"/>
  <p:notesSz cx="6858000" cy="9144000"/>
  <p:embeddedFontLst>
    <p:embeddedFont>
      <p:font typeface="Anton" pitchFamily="2" charset="77"/>
      <p:regular r:id="rId52"/>
    </p:embeddedFont>
    <p:embeddedFont>
      <p:font typeface="Latino URW 2" pitchFamily="2" charset="77"/>
      <p:regular r:id="rId53"/>
    </p:embeddedFont>
    <p:embeddedFont>
      <p:font typeface="Latino URW 2 Bold" pitchFamily="2" charset="77"/>
      <p:regular r:id="rId54"/>
      <p:bold r:id="rId55"/>
    </p:embeddedFont>
    <p:embeddedFont>
      <p:font typeface="Montserrat" pitchFamily="2" charset="77"/>
      <p:regular r:id="rId56"/>
      <p:bold r:id="rId57"/>
    </p:embeddedFont>
    <p:embeddedFont>
      <p:font typeface="Upgrade" pitchFamily="2" charset="77"/>
      <p:regular r:id="rId58"/>
    </p:embeddedFont>
    <p:embeddedFont>
      <p:font typeface="Upgrade Semi-Bold" pitchFamily="2" charset="77"/>
      <p:regular r:id="rId59"/>
      <p:bold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89" autoAdjust="0"/>
  </p:normalViewPr>
  <p:slideViewPr>
    <p:cSldViewPr>
      <p:cViewPr varScale="1">
        <p:scale>
          <a:sx n="80" d="100"/>
          <a:sy n="80" d="100"/>
        </p:scale>
        <p:origin x="8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05.11.2025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 increase in disposable personal income of more than $350 million in this region from</a:t>
            </a:r>
          </a:p>
          <a:p>
            <a:r>
              <a:rPr lang="en-US"/>
              <a:t>construction and development;</a:t>
            </a:r>
          </a:p>
          <a:p>
            <a:r>
              <a:rPr lang="en-US"/>
              <a:t>&gt; A boost to economic output of more than $1 billion from the construction and housing stock</a:t>
            </a:r>
          </a:p>
          <a:p>
            <a:r>
              <a:rPr lang="en-US"/>
              <a:t>expansion (this outcome is driven largely by the historical construction efforts and private</a:t>
            </a:r>
          </a:p>
          <a:p>
            <a:r>
              <a:rPr lang="en-US"/>
              <a:t>investments in this community);</a:t>
            </a:r>
          </a:p>
          <a:p>
            <a:r>
              <a:rPr lang="en-US"/>
              <a:t>&gt; Over 4,000 jobs (one-time and ongoing) associated with the construction and build-out/</a:t>
            </a:r>
          </a:p>
          <a:p>
            <a:r>
              <a:rPr lang="en-US"/>
              <a:t>occupation of the properties; and </a:t>
            </a:r>
          </a:p>
          <a:p>
            <a:r>
              <a:rPr lang="en-US"/>
              <a:t>COMMON SENSE INSTITUTE :: COMMONSENSEINSTITUTECO.ORG 8SEPTEMBER 2025 // THE ECONOMIC RIPPLE OF THREE COMMUNITIES IN COLORADO</a:t>
            </a:r>
          </a:p>
          <a:p>
            <a:r>
              <a:rPr lang="en-US"/>
              <a:t>• The two projects are estimated to have attracted nearly 2,000 residents to the Denver Metro area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100" y="8301546"/>
            <a:ext cx="18618066" cy="1985454"/>
            <a:chOff x="0" y="0"/>
            <a:chExt cx="4903524" cy="5229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3524" cy="522918"/>
            </a:xfrm>
            <a:custGeom>
              <a:avLst/>
              <a:gdLst/>
              <a:ahLst/>
              <a:cxnLst/>
              <a:rect l="l" t="t" r="r" b="b"/>
              <a:pathLst>
                <a:path w="4903524" h="522918">
                  <a:moveTo>
                    <a:pt x="0" y="0"/>
                  </a:moveTo>
                  <a:lnTo>
                    <a:pt x="4903524" y="0"/>
                  </a:lnTo>
                  <a:lnTo>
                    <a:pt x="4903524" y="522918"/>
                  </a:lnTo>
                  <a:lnTo>
                    <a:pt x="0" y="5229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03524" cy="599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076737" y="9063365"/>
            <a:ext cx="1456990" cy="928831"/>
          </a:xfrm>
          <a:custGeom>
            <a:avLst/>
            <a:gdLst/>
            <a:ahLst/>
            <a:cxnLst/>
            <a:rect l="l" t="t" r="r" b="b"/>
            <a:pathLst>
              <a:path w="1456990" h="928831">
                <a:moveTo>
                  <a:pt x="0" y="0"/>
                </a:moveTo>
                <a:lnTo>
                  <a:pt x="1456989" y="0"/>
                </a:lnTo>
                <a:lnTo>
                  <a:pt x="1456989" y="928831"/>
                </a:lnTo>
                <a:lnTo>
                  <a:pt x="0" y="92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443653" y="9315165"/>
            <a:ext cx="2561633" cy="425231"/>
          </a:xfrm>
          <a:custGeom>
            <a:avLst/>
            <a:gdLst/>
            <a:ahLst/>
            <a:cxnLst/>
            <a:rect l="l" t="t" r="r" b="b"/>
            <a:pathLst>
              <a:path w="2561633" h="425231">
                <a:moveTo>
                  <a:pt x="0" y="0"/>
                </a:moveTo>
                <a:lnTo>
                  <a:pt x="2561633" y="0"/>
                </a:lnTo>
                <a:lnTo>
                  <a:pt x="2561633" y="425231"/>
                </a:lnTo>
                <a:lnTo>
                  <a:pt x="0" y="4252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133589" y="8766550"/>
            <a:ext cx="1385090" cy="1385090"/>
          </a:xfrm>
          <a:custGeom>
            <a:avLst/>
            <a:gdLst/>
            <a:ahLst/>
            <a:cxnLst/>
            <a:rect l="l" t="t" r="r" b="b"/>
            <a:pathLst>
              <a:path w="1385090" h="1385090">
                <a:moveTo>
                  <a:pt x="0" y="0"/>
                </a:moveTo>
                <a:lnTo>
                  <a:pt x="1385090" y="0"/>
                </a:lnTo>
                <a:lnTo>
                  <a:pt x="1385090" y="1385090"/>
                </a:lnTo>
                <a:lnTo>
                  <a:pt x="0" y="1385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984175" y="8809256"/>
            <a:ext cx="992629" cy="1299677"/>
          </a:xfrm>
          <a:custGeom>
            <a:avLst/>
            <a:gdLst/>
            <a:ahLst/>
            <a:cxnLst/>
            <a:rect l="l" t="t" r="r" b="b"/>
            <a:pathLst>
              <a:path w="992629" h="1299677">
                <a:moveTo>
                  <a:pt x="0" y="0"/>
                </a:moveTo>
                <a:lnTo>
                  <a:pt x="992628" y="0"/>
                </a:lnTo>
                <a:lnTo>
                  <a:pt x="992628" y="1299678"/>
                </a:lnTo>
                <a:lnTo>
                  <a:pt x="0" y="12996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401424" y="9201496"/>
            <a:ext cx="2072692" cy="538900"/>
          </a:xfrm>
          <a:custGeom>
            <a:avLst/>
            <a:gdLst/>
            <a:ahLst/>
            <a:cxnLst/>
            <a:rect l="l" t="t" r="r" b="b"/>
            <a:pathLst>
              <a:path w="2072692" h="538900">
                <a:moveTo>
                  <a:pt x="0" y="0"/>
                </a:moveTo>
                <a:lnTo>
                  <a:pt x="2072692" y="0"/>
                </a:lnTo>
                <a:lnTo>
                  <a:pt x="2072692" y="538900"/>
                </a:lnTo>
                <a:lnTo>
                  <a:pt x="0" y="538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00366" y="9177795"/>
            <a:ext cx="1507771" cy="562601"/>
          </a:xfrm>
          <a:custGeom>
            <a:avLst/>
            <a:gdLst/>
            <a:ahLst/>
            <a:cxnLst/>
            <a:rect l="l" t="t" r="r" b="b"/>
            <a:pathLst>
              <a:path w="1507771" h="562601">
                <a:moveTo>
                  <a:pt x="0" y="0"/>
                </a:moveTo>
                <a:lnTo>
                  <a:pt x="1507771" y="0"/>
                </a:lnTo>
                <a:lnTo>
                  <a:pt x="1507771" y="562601"/>
                </a:lnTo>
                <a:lnTo>
                  <a:pt x="0" y="5626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 flipV="1">
            <a:off x="2601774" y="8630142"/>
            <a:ext cx="3066319" cy="14287"/>
          </a:xfrm>
          <a:prstGeom prst="line">
            <a:avLst/>
          </a:prstGeom>
          <a:ln w="19050" cap="flat">
            <a:solidFill>
              <a:srgbClr val="0033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V="1">
            <a:off x="8825202" y="8620617"/>
            <a:ext cx="8708524" cy="9525"/>
          </a:xfrm>
          <a:prstGeom prst="line">
            <a:avLst/>
          </a:prstGeom>
          <a:ln w="19050" cap="flat">
            <a:solidFill>
              <a:srgbClr val="0033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 flipV="1">
            <a:off x="205391" y="5977392"/>
            <a:ext cx="13696051" cy="0"/>
          </a:xfrm>
          <a:prstGeom prst="line">
            <a:avLst/>
          </a:prstGeom>
          <a:ln w="1905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05391" y="2891292"/>
            <a:ext cx="15336112" cy="3086100"/>
            <a:chOff x="0" y="0"/>
            <a:chExt cx="4039141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39141" cy="812800"/>
            </a:xfrm>
            <a:custGeom>
              <a:avLst/>
              <a:gdLst/>
              <a:ahLst/>
              <a:cxnLst/>
              <a:rect l="l" t="t" r="r" b="b"/>
              <a:pathLst>
                <a:path w="4039141" h="812800">
                  <a:moveTo>
                    <a:pt x="0" y="0"/>
                  </a:moveTo>
                  <a:lnTo>
                    <a:pt x="4039141" y="0"/>
                  </a:lnTo>
                  <a:lnTo>
                    <a:pt x="403914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4039141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664736" y="-695588"/>
            <a:ext cx="6193389" cy="8997134"/>
            <a:chOff x="0" y="0"/>
            <a:chExt cx="6138625" cy="8917578"/>
          </a:xfrm>
        </p:grpSpPr>
        <p:sp>
          <p:nvSpPr>
            <p:cNvPr id="18" name="Freeform 18"/>
            <p:cNvSpPr/>
            <p:nvPr/>
          </p:nvSpPr>
          <p:spPr>
            <a:xfrm>
              <a:off x="-2794" y="-127"/>
              <a:ext cx="6141419" cy="8917704"/>
            </a:xfrm>
            <a:custGeom>
              <a:avLst/>
              <a:gdLst/>
              <a:ahLst/>
              <a:cxnLst/>
              <a:rect l="l" t="t" r="r" b="b"/>
              <a:pathLst>
                <a:path w="6141419" h="8917704">
                  <a:moveTo>
                    <a:pt x="6141419" y="8886988"/>
                  </a:moveTo>
                  <a:cubicBezTo>
                    <a:pt x="6141419" y="8915723"/>
                    <a:pt x="6133807" y="8917704"/>
                    <a:pt x="6113962" y="8917704"/>
                  </a:cubicBezTo>
                  <a:cubicBezTo>
                    <a:pt x="4077178" y="8917154"/>
                    <a:pt x="2040484" y="8917154"/>
                    <a:pt x="3700" y="8917154"/>
                  </a:cubicBezTo>
                  <a:cubicBezTo>
                    <a:pt x="0" y="8905154"/>
                    <a:pt x="5331" y="8894254"/>
                    <a:pt x="7415" y="8883135"/>
                  </a:cubicBezTo>
                  <a:cubicBezTo>
                    <a:pt x="96944" y="8396289"/>
                    <a:pt x="186564" y="7909553"/>
                    <a:pt x="276365" y="7422817"/>
                  </a:cubicBezTo>
                  <a:cubicBezTo>
                    <a:pt x="404406" y="6728881"/>
                    <a:pt x="532719" y="6035054"/>
                    <a:pt x="660669" y="5341117"/>
                  </a:cubicBezTo>
                  <a:cubicBezTo>
                    <a:pt x="818704" y="4484128"/>
                    <a:pt x="976376" y="3627139"/>
                    <a:pt x="1134321" y="2770259"/>
                  </a:cubicBezTo>
                  <a:cubicBezTo>
                    <a:pt x="1294802" y="1899728"/>
                    <a:pt x="1455374" y="1029307"/>
                    <a:pt x="1616309" y="158886"/>
                  </a:cubicBezTo>
                  <a:cubicBezTo>
                    <a:pt x="1626096" y="105930"/>
                    <a:pt x="1632348" y="51762"/>
                    <a:pt x="1648206" y="567"/>
                  </a:cubicBezTo>
                  <a:cubicBezTo>
                    <a:pt x="3136852" y="567"/>
                    <a:pt x="4625498" y="567"/>
                    <a:pt x="6114143" y="0"/>
                  </a:cubicBezTo>
                  <a:cubicBezTo>
                    <a:pt x="6134351" y="0"/>
                    <a:pt x="6141238" y="2990"/>
                    <a:pt x="6141238" y="31064"/>
                  </a:cubicBezTo>
                  <a:cubicBezTo>
                    <a:pt x="6140694" y="2983075"/>
                    <a:pt x="6140694" y="5935087"/>
                    <a:pt x="6141419" y="8886988"/>
                  </a:cubicBezTo>
                  <a:close/>
                </a:path>
              </a:pathLst>
            </a:custGeom>
            <a:blipFill>
              <a:blip r:embed="rId8"/>
              <a:stretch>
                <a:fillRect l="-59017" t="-1" r="-59019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57519" y="3395115"/>
            <a:ext cx="11907217" cy="2159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52"/>
              </a:lnSpc>
            </a:pPr>
            <a:r>
              <a:rPr lang="en-US" sz="6315" spc="152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STARTER HOME INITIATIVE</a:t>
            </a:r>
          </a:p>
          <a:p>
            <a:pPr algn="l">
              <a:lnSpc>
                <a:spcPts val="8652"/>
              </a:lnSpc>
            </a:pPr>
            <a:r>
              <a:rPr lang="en-US" sz="6315" spc="152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VIRTUAL CONVENING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95591" y="8521556"/>
            <a:ext cx="1936105" cy="245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  <a:spcBef>
                <a:spcPct val="0"/>
              </a:spcBef>
            </a:pPr>
            <a:r>
              <a:rPr lang="en-US" sz="18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SPONSORED BY: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133589" y="8512031"/>
            <a:ext cx="1408063" cy="245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  <a:spcBef>
                <a:spcPct val="0"/>
              </a:spcBef>
            </a:pPr>
            <a:r>
              <a:rPr lang="en-US" sz="1800">
                <a:solidFill>
                  <a:srgbClr val="003366"/>
                </a:solidFill>
                <a:latin typeface="Montserrat"/>
                <a:ea typeface="Montserrat"/>
                <a:cs typeface="Montserrat"/>
                <a:sym typeface="Montserrat"/>
              </a:rPr>
              <a:t>FEATURING: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1215" y="677606"/>
            <a:ext cx="14960155" cy="1678272"/>
            <a:chOff x="0" y="0"/>
            <a:chExt cx="19946873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18248701" y="0"/>
              <a:ext cx="1698172" cy="2237696"/>
              <a:chOff x="0" y="0"/>
              <a:chExt cx="1698172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98117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1698117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508287" y="0"/>
              <a:ext cx="16753114" cy="2237696"/>
              <a:chOff x="0" y="0"/>
              <a:chExt cx="16753114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753078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753078" h="2237740">
                    <a:moveTo>
                      <a:pt x="0" y="0"/>
                    </a:moveTo>
                    <a:lnTo>
                      <a:pt x="16753078" y="0"/>
                    </a:lnTo>
                    <a:lnTo>
                      <a:pt x="16753078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18261401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8248701" y="0"/>
              <a:ext cx="190835" cy="254005"/>
              <a:chOff x="0" y="0"/>
              <a:chExt cx="1698172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98117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1698117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682430" y="5776513"/>
            <a:ext cx="8092249" cy="2269821"/>
            <a:chOff x="0" y="0"/>
            <a:chExt cx="1645022" cy="46141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45022" cy="461417"/>
            </a:xfrm>
            <a:custGeom>
              <a:avLst/>
              <a:gdLst/>
              <a:ahLst/>
              <a:cxnLst/>
              <a:rect l="l" t="t" r="r" b="b"/>
              <a:pathLst>
                <a:path w="1645022" h="461417">
                  <a:moveTo>
                    <a:pt x="0" y="0"/>
                  </a:moveTo>
                  <a:lnTo>
                    <a:pt x="1645022" y="0"/>
                  </a:lnTo>
                  <a:lnTo>
                    <a:pt x="1645022" y="461417"/>
                  </a:lnTo>
                  <a:lnTo>
                    <a:pt x="0" y="461417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45022" cy="499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17567" y="3956829"/>
            <a:ext cx="8926433" cy="1504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6"/>
              </a:lnSpc>
            </a:pPr>
            <a:r>
              <a:rPr lang="en-US" sz="4663" b="1" spc="1226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2024</a:t>
            </a:r>
          </a:p>
          <a:p>
            <a:pPr algn="ctr">
              <a:lnSpc>
                <a:spcPts val="5596"/>
              </a:lnSpc>
              <a:spcBef>
                <a:spcPct val="0"/>
              </a:spcBef>
            </a:pPr>
            <a:r>
              <a:rPr lang="en-US" sz="4663" b="1" spc="1226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Housing Deficit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60983" y="4040939"/>
            <a:ext cx="7926042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1"/>
              </a:lnSpc>
            </a:pPr>
            <a:r>
              <a:rPr lang="en-US" sz="4659" b="1" spc="1225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2028</a:t>
            </a:r>
          </a:p>
          <a:p>
            <a:pPr algn="ctr">
              <a:lnSpc>
                <a:spcPts val="5591"/>
              </a:lnSpc>
              <a:spcBef>
                <a:spcPct val="0"/>
              </a:spcBef>
            </a:pPr>
            <a:r>
              <a:rPr lang="en-US" sz="4659" b="1" spc="1225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Housing Needed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62627" y="1009650"/>
            <a:ext cx="11326104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 b="1" spc="110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DENVER METRO AREA HOUSING</a:t>
            </a:r>
          </a:p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4199" b="1" spc="110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AFFORDABILITY - MAY 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7567" y="6046084"/>
            <a:ext cx="8926433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64,095 to 135,139</a:t>
            </a:r>
          </a:p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housing units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918678" y="5776513"/>
            <a:ext cx="7894864" cy="2269821"/>
            <a:chOff x="0" y="0"/>
            <a:chExt cx="1820713" cy="52346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20713" cy="523466"/>
            </a:xfrm>
            <a:custGeom>
              <a:avLst/>
              <a:gdLst/>
              <a:ahLst/>
              <a:cxnLst/>
              <a:rect l="l" t="t" r="r" b="b"/>
              <a:pathLst>
                <a:path w="1820713" h="523466">
                  <a:moveTo>
                    <a:pt x="0" y="0"/>
                  </a:moveTo>
                  <a:lnTo>
                    <a:pt x="1820713" y="0"/>
                  </a:lnTo>
                  <a:lnTo>
                    <a:pt x="1820713" y="523466"/>
                  </a:lnTo>
                  <a:lnTo>
                    <a:pt x="0" y="523466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820713" cy="561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003205" y="6046084"/>
            <a:ext cx="7641599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37,520 to 55,331 housing units per year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30149" y="2518390"/>
            <a:ext cx="11120703" cy="7458644"/>
          </a:xfrm>
          <a:custGeom>
            <a:avLst/>
            <a:gdLst/>
            <a:ahLst/>
            <a:cxnLst/>
            <a:rect l="l" t="t" r="r" b="b"/>
            <a:pathLst>
              <a:path w="11120703" h="7458644">
                <a:moveTo>
                  <a:pt x="0" y="0"/>
                </a:moveTo>
                <a:lnTo>
                  <a:pt x="11120703" y="0"/>
                </a:lnTo>
                <a:lnTo>
                  <a:pt x="11120703" y="7458644"/>
                </a:lnTo>
                <a:lnTo>
                  <a:pt x="0" y="7458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131215" y="677606"/>
            <a:ext cx="9237824" cy="1678272"/>
            <a:chOff x="0" y="0"/>
            <a:chExt cx="12317098" cy="2237696"/>
          </a:xfrm>
        </p:grpSpPr>
        <p:grpSp>
          <p:nvGrpSpPr>
            <p:cNvPr id="4" name="Group 4"/>
            <p:cNvGrpSpPr/>
            <p:nvPr/>
          </p:nvGrpSpPr>
          <p:grpSpPr>
            <a:xfrm>
              <a:off x="11268485" y="0"/>
              <a:ext cx="1048613" cy="2237696"/>
              <a:chOff x="0" y="0"/>
              <a:chExt cx="1048613" cy="223769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048579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048579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1048579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931360" y="0"/>
              <a:ext cx="10344967" cy="2237696"/>
              <a:chOff x="0" y="0"/>
              <a:chExt cx="10344967" cy="223769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344945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0344945" h="2237740">
                    <a:moveTo>
                      <a:pt x="0" y="0"/>
                    </a:moveTo>
                    <a:lnTo>
                      <a:pt x="10344945" y="0"/>
                    </a:lnTo>
                    <a:lnTo>
                      <a:pt x="10344945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AutoShape 8"/>
            <p:cNvSpPr/>
            <p:nvPr/>
          </p:nvSpPr>
          <p:spPr>
            <a:xfrm flipV="1">
              <a:off x="0" y="127000"/>
              <a:ext cx="11276327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1268485" y="0"/>
              <a:ext cx="117840" cy="254005"/>
              <a:chOff x="0" y="0"/>
              <a:chExt cx="1048613" cy="226029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48579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1048579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1048579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TextBox 11"/>
          <p:cNvSpPr txBox="1"/>
          <p:nvPr/>
        </p:nvSpPr>
        <p:spPr>
          <a:xfrm>
            <a:off x="634056" y="1296663"/>
            <a:ext cx="5137376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4199" b="1" spc="110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PERMIT LAGS</a:t>
            </a:r>
          </a:p>
        </p:txBody>
      </p:sp>
      <p:sp>
        <p:nvSpPr>
          <p:cNvPr id="12" name="AutoShape 12"/>
          <p:cNvSpPr/>
          <p:nvPr/>
        </p:nvSpPr>
        <p:spPr>
          <a:xfrm>
            <a:off x="-237424" y="7982363"/>
            <a:ext cx="3677762" cy="0"/>
          </a:xfrm>
          <a:prstGeom prst="line">
            <a:avLst/>
          </a:prstGeom>
          <a:ln w="381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965151" y="3741176"/>
            <a:ext cx="4806281" cy="401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7"/>
              </a:lnSpc>
              <a:spcBef>
                <a:spcPct val="0"/>
              </a:spcBef>
            </a:pPr>
            <a:r>
              <a:rPr lang="en-US" sz="4323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The number of housing unit permits needed in the Denver Metro Area to close the deficit by 2028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2475" y="6426061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317764" y="323113"/>
            <a:ext cx="7435447" cy="9640774"/>
          </a:xfrm>
          <a:custGeom>
            <a:avLst/>
            <a:gdLst/>
            <a:ahLst/>
            <a:cxnLst/>
            <a:rect l="l" t="t" r="r" b="b"/>
            <a:pathLst>
              <a:path w="7435447" h="9640774">
                <a:moveTo>
                  <a:pt x="0" y="0"/>
                </a:moveTo>
                <a:lnTo>
                  <a:pt x="7435446" y="0"/>
                </a:lnTo>
                <a:lnTo>
                  <a:pt x="7435446" y="9640774"/>
                </a:lnTo>
                <a:lnTo>
                  <a:pt x="0" y="9640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71525" y="6597511"/>
            <a:ext cx="12145005" cy="109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62"/>
              </a:lnSpc>
            </a:pPr>
            <a:r>
              <a:rPr lang="en-US" sz="7488" b="1" spc="1243">
                <a:solidFill>
                  <a:srgbClr val="F0A821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REPORT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2475" y="4688895"/>
            <a:ext cx="9897263" cy="1241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3"/>
              </a:lnSpc>
            </a:pPr>
            <a:r>
              <a:rPr lang="en-US" sz="393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THE DECLINE OF CONDOMINIUM CONSTRUCTION IN COLORADO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2475" y="3828125"/>
            <a:ext cx="9897263" cy="41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8"/>
              </a:lnSpc>
            </a:pPr>
            <a:r>
              <a:rPr lang="en-US" sz="263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SEPTEMBER 2023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1215" y="677606"/>
            <a:ext cx="12054143" cy="1678272"/>
            <a:chOff x="0" y="0"/>
            <a:chExt cx="16072191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14703889" y="0"/>
              <a:ext cx="1368302" cy="2237696"/>
              <a:chOff x="0" y="0"/>
              <a:chExt cx="1368302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68258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368258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1368258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215302" y="0"/>
              <a:ext cx="13498820" cy="2237696"/>
              <a:chOff x="0" y="0"/>
              <a:chExt cx="13498820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349879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3498792" h="2237740">
                    <a:moveTo>
                      <a:pt x="0" y="0"/>
                    </a:moveTo>
                    <a:lnTo>
                      <a:pt x="13498792" y="0"/>
                    </a:lnTo>
                    <a:lnTo>
                      <a:pt x="1349879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14714122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4703889" y="0"/>
              <a:ext cx="153765" cy="254005"/>
              <a:chOff x="0" y="0"/>
              <a:chExt cx="1368302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68258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1368258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1368258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680423" y="3600450"/>
            <a:ext cx="15220656" cy="5296849"/>
            <a:chOff x="0" y="0"/>
            <a:chExt cx="4008733" cy="13950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08732" cy="1395055"/>
            </a:xfrm>
            <a:custGeom>
              <a:avLst/>
              <a:gdLst/>
              <a:ahLst/>
              <a:cxnLst/>
              <a:rect l="l" t="t" r="r" b="b"/>
              <a:pathLst>
                <a:path w="4008732" h="1395055">
                  <a:moveTo>
                    <a:pt x="0" y="0"/>
                  </a:moveTo>
                  <a:lnTo>
                    <a:pt x="4008732" y="0"/>
                  </a:lnTo>
                  <a:lnTo>
                    <a:pt x="4008732" y="1395055"/>
                  </a:lnTo>
                  <a:lnTo>
                    <a:pt x="0" y="1395055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4008733" cy="1414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689300" y="2355878"/>
            <a:ext cx="5112579" cy="7130279"/>
            <a:chOff x="0" y="0"/>
            <a:chExt cx="5067371" cy="7067230"/>
          </a:xfrm>
        </p:grpSpPr>
        <p:sp>
          <p:nvSpPr>
            <p:cNvPr id="14" name="Freeform 14"/>
            <p:cNvSpPr/>
            <p:nvPr/>
          </p:nvSpPr>
          <p:spPr>
            <a:xfrm>
              <a:off x="-2794" y="-127"/>
              <a:ext cx="5070165" cy="7067357"/>
            </a:xfrm>
            <a:custGeom>
              <a:avLst/>
              <a:gdLst/>
              <a:ahLst/>
              <a:cxnLst/>
              <a:rect l="l" t="t" r="r" b="b"/>
              <a:pathLst>
                <a:path w="5070165" h="7067357">
                  <a:moveTo>
                    <a:pt x="5070165" y="7043014"/>
                  </a:moveTo>
                  <a:cubicBezTo>
                    <a:pt x="5070165" y="7065786"/>
                    <a:pt x="5063882" y="7067357"/>
                    <a:pt x="5047500" y="7067357"/>
                  </a:cubicBezTo>
                  <a:cubicBezTo>
                    <a:pt x="3366155" y="7066921"/>
                    <a:pt x="1684886" y="7066921"/>
                    <a:pt x="3542" y="7066921"/>
                  </a:cubicBezTo>
                  <a:cubicBezTo>
                    <a:pt x="0" y="7057411"/>
                    <a:pt x="4889" y="7048773"/>
                    <a:pt x="6609" y="7039961"/>
                  </a:cubicBezTo>
                  <a:cubicBezTo>
                    <a:pt x="80514" y="6654132"/>
                    <a:pt x="154494" y="6268391"/>
                    <a:pt x="228624" y="5882651"/>
                  </a:cubicBezTo>
                  <a:cubicBezTo>
                    <a:pt x="334320" y="5332702"/>
                    <a:pt x="440241" y="4782841"/>
                    <a:pt x="545863" y="4232892"/>
                  </a:cubicBezTo>
                  <a:cubicBezTo>
                    <a:pt x="676319" y="3553723"/>
                    <a:pt x="806476" y="2874554"/>
                    <a:pt x="936858" y="2195472"/>
                  </a:cubicBezTo>
                  <a:cubicBezTo>
                    <a:pt x="1069333" y="1505572"/>
                    <a:pt x="1201884" y="815758"/>
                    <a:pt x="1334734" y="125944"/>
                  </a:cubicBezTo>
                  <a:cubicBezTo>
                    <a:pt x="1342813" y="83976"/>
                    <a:pt x="1347974" y="41048"/>
                    <a:pt x="1361065" y="476"/>
                  </a:cubicBezTo>
                  <a:cubicBezTo>
                    <a:pt x="2589926" y="476"/>
                    <a:pt x="3818788" y="476"/>
                    <a:pt x="5047649" y="0"/>
                  </a:cubicBezTo>
                  <a:cubicBezTo>
                    <a:pt x="5064331" y="0"/>
                    <a:pt x="5070015" y="2396"/>
                    <a:pt x="5070015" y="24645"/>
                  </a:cubicBezTo>
                  <a:cubicBezTo>
                    <a:pt x="5069567" y="2364130"/>
                    <a:pt x="5069567" y="4703616"/>
                    <a:pt x="5070165" y="7043014"/>
                  </a:cubicBezTo>
                  <a:close/>
                </a:path>
              </a:pathLst>
            </a:custGeom>
            <a:blipFill>
              <a:blip r:embed="rId2"/>
              <a:stretch>
                <a:fillRect t="-3814" b="-38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81028" y="3989080"/>
            <a:ext cx="12689300" cy="4329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6"/>
              </a:lnSpc>
              <a:spcBef>
                <a:spcPct val="0"/>
              </a:spcBef>
            </a:pPr>
            <a:r>
              <a:rPr lang="en-US" sz="4663" spc="1226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Since 2018, there has been </a:t>
            </a:r>
            <a:r>
              <a:rPr lang="en-US" sz="4663" b="1" spc="1226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14 new apartments for every 1 new condo</a:t>
            </a:r>
            <a:r>
              <a:rPr lang="en-US" sz="4663" spc="1226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 while there was 1 new condo for every 1.25 apartments in the 6 years prior to 2009.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62627" y="1188130"/>
            <a:ext cx="11326104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4199" b="1" spc="110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KEY FINDINGS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1215" y="677606"/>
            <a:ext cx="12054143" cy="1678272"/>
            <a:chOff x="0" y="0"/>
            <a:chExt cx="16072191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14703889" y="0"/>
              <a:ext cx="1368302" cy="2237696"/>
              <a:chOff x="0" y="0"/>
              <a:chExt cx="1368302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68258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368258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1368258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215302" y="0"/>
              <a:ext cx="13498820" cy="2237696"/>
              <a:chOff x="0" y="0"/>
              <a:chExt cx="13498820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349879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3498792" h="2237740">
                    <a:moveTo>
                      <a:pt x="0" y="0"/>
                    </a:moveTo>
                    <a:lnTo>
                      <a:pt x="13498792" y="0"/>
                    </a:lnTo>
                    <a:lnTo>
                      <a:pt x="1349879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14714122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4703889" y="0"/>
              <a:ext cx="153765" cy="254005"/>
              <a:chOff x="0" y="0"/>
              <a:chExt cx="1368302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68258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1368258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1368258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5878376" y="2523435"/>
            <a:ext cx="12118436" cy="7286210"/>
          </a:xfrm>
          <a:custGeom>
            <a:avLst/>
            <a:gdLst/>
            <a:ahLst/>
            <a:cxnLst/>
            <a:rect l="l" t="t" r="r" b="b"/>
            <a:pathLst>
              <a:path w="12118436" h="7286210">
                <a:moveTo>
                  <a:pt x="0" y="0"/>
                </a:moveTo>
                <a:lnTo>
                  <a:pt x="12118436" y="0"/>
                </a:lnTo>
                <a:lnTo>
                  <a:pt x="12118436" y="7286210"/>
                </a:lnTo>
                <a:lnTo>
                  <a:pt x="0" y="72862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11490" y="1273855"/>
            <a:ext cx="11326104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4199" b="1" spc="110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DECREASE IN CONDOS</a:t>
            </a:r>
          </a:p>
        </p:txBody>
      </p:sp>
      <p:sp>
        <p:nvSpPr>
          <p:cNvPr id="12" name="AutoShape 12"/>
          <p:cNvSpPr/>
          <p:nvPr/>
        </p:nvSpPr>
        <p:spPr>
          <a:xfrm>
            <a:off x="-237424" y="7982363"/>
            <a:ext cx="3677762" cy="0"/>
          </a:xfrm>
          <a:prstGeom prst="line">
            <a:avLst/>
          </a:prstGeom>
          <a:ln w="381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11490" y="4547290"/>
            <a:ext cx="4806281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7"/>
              </a:lnSpc>
              <a:spcBef>
                <a:spcPct val="0"/>
              </a:spcBef>
            </a:pPr>
            <a:r>
              <a:rPr lang="en-US" sz="5023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Townhomes &amp; apartments have recovered while condos have not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2475" y="7046361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801716" y="539604"/>
            <a:ext cx="7147548" cy="9207791"/>
          </a:xfrm>
          <a:custGeom>
            <a:avLst/>
            <a:gdLst/>
            <a:ahLst/>
            <a:cxnLst/>
            <a:rect l="l" t="t" r="r" b="b"/>
            <a:pathLst>
              <a:path w="7147548" h="9207791">
                <a:moveTo>
                  <a:pt x="0" y="0"/>
                </a:moveTo>
                <a:lnTo>
                  <a:pt x="7147548" y="0"/>
                </a:lnTo>
                <a:lnTo>
                  <a:pt x="7147548" y="9207792"/>
                </a:lnTo>
                <a:lnTo>
                  <a:pt x="0" y="9207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71525" y="7217811"/>
            <a:ext cx="12145005" cy="109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62"/>
              </a:lnSpc>
            </a:pPr>
            <a:r>
              <a:rPr lang="en-US" sz="7488" b="1" spc="1243">
                <a:solidFill>
                  <a:srgbClr val="F0A821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REPORT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2475" y="4688895"/>
            <a:ext cx="9897263" cy="1860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3"/>
              </a:lnSpc>
            </a:pPr>
            <a:r>
              <a:rPr lang="en-US" sz="393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FROM FOUNDATIONS TO FUTURES:</a:t>
            </a:r>
          </a:p>
          <a:p>
            <a:pPr algn="l">
              <a:lnSpc>
                <a:spcPts val="4913"/>
              </a:lnSpc>
            </a:pPr>
            <a:r>
              <a:rPr lang="en-US" sz="393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THE ECONOMIC RIPPLE OF THREE COMMUNITIES IN COLORADO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2475" y="3828125"/>
            <a:ext cx="9897263" cy="41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8"/>
              </a:lnSpc>
            </a:pPr>
            <a:r>
              <a:rPr lang="en-US" sz="263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SEPTEMBER 2025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1215" y="677606"/>
            <a:ext cx="14960155" cy="1678272"/>
            <a:chOff x="0" y="0"/>
            <a:chExt cx="19946873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18248701" y="0"/>
              <a:ext cx="1698172" cy="2237696"/>
              <a:chOff x="0" y="0"/>
              <a:chExt cx="1698172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98117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1698117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508287" y="0"/>
              <a:ext cx="16753114" cy="2237696"/>
              <a:chOff x="0" y="0"/>
              <a:chExt cx="16753114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753078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753078" h="2237740">
                    <a:moveTo>
                      <a:pt x="0" y="0"/>
                    </a:moveTo>
                    <a:lnTo>
                      <a:pt x="16753078" y="0"/>
                    </a:lnTo>
                    <a:lnTo>
                      <a:pt x="16753078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18261401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8248701" y="0"/>
              <a:ext cx="190835" cy="254005"/>
              <a:chOff x="0" y="0"/>
              <a:chExt cx="1698172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98117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1698117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-258267" y="3514725"/>
            <a:ext cx="15318466" cy="5743575"/>
            <a:chOff x="0" y="0"/>
            <a:chExt cx="4034493" cy="15127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34493" cy="1512711"/>
            </a:xfrm>
            <a:custGeom>
              <a:avLst/>
              <a:gdLst/>
              <a:ahLst/>
              <a:cxnLst/>
              <a:rect l="l" t="t" r="r" b="b"/>
              <a:pathLst>
                <a:path w="4034493" h="1512711">
                  <a:moveTo>
                    <a:pt x="0" y="0"/>
                  </a:moveTo>
                  <a:lnTo>
                    <a:pt x="4034493" y="0"/>
                  </a:lnTo>
                  <a:lnTo>
                    <a:pt x="4034493" y="1512711"/>
                  </a:lnTo>
                  <a:lnTo>
                    <a:pt x="0" y="1512711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4034493" cy="1531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226331" y="2139289"/>
            <a:ext cx="4419229" cy="7798798"/>
            <a:chOff x="0" y="0"/>
            <a:chExt cx="4380153" cy="7729838"/>
          </a:xfrm>
        </p:grpSpPr>
        <p:sp>
          <p:nvSpPr>
            <p:cNvPr id="14" name="Freeform 14"/>
            <p:cNvSpPr/>
            <p:nvPr/>
          </p:nvSpPr>
          <p:spPr>
            <a:xfrm>
              <a:off x="-2794" y="-127"/>
              <a:ext cx="4382947" cy="7729964"/>
            </a:xfrm>
            <a:custGeom>
              <a:avLst/>
              <a:gdLst/>
              <a:ahLst/>
              <a:cxnLst/>
              <a:rect l="l" t="t" r="r" b="b"/>
              <a:pathLst>
                <a:path w="4382947" h="7729964">
                  <a:moveTo>
                    <a:pt x="4382947" y="7703339"/>
                  </a:moveTo>
                  <a:cubicBezTo>
                    <a:pt x="4382947" y="7728247"/>
                    <a:pt x="4377515" y="7729964"/>
                    <a:pt x="4363355" y="7729964"/>
                  </a:cubicBezTo>
                  <a:cubicBezTo>
                    <a:pt x="2910029" y="7729488"/>
                    <a:pt x="1456767" y="7729488"/>
                    <a:pt x="3441" y="7729488"/>
                  </a:cubicBezTo>
                  <a:cubicBezTo>
                    <a:pt x="0" y="7719086"/>
                    <a:pt x="4604" y="7709638"/>
                    <a:pt x="6092" y="7699999"/>
                  </a:cubicBezTo>
                  <a:cubicBezTo>
                    <a:pt x="69974" y="7277997"/>
                    <a:pt x="133921" y="6856090"/>
                    <a:pt x="197998" y="6434183"/>
                  </a:cubicBezTo>
                  <a:cubicBezTo>
                    <a:pt x="289360" y="5832672"/>
                    <a:pt x="380916" y="5231257"/>
                    <a:pt x="472214" y="4629746"/>
                  </a:cubicBezTo>
                  <a:cubicBezTo>
                    <a:pt x="584978" y="3886900"/>
                    <a:pt x="697484" y="3144054"/>
                    <a:pt x="810183" y="2401303"/>
                  </a:cubicBezTo>
                  <a:cubicBezTo>
                    <a:pt x="924693" y="1646719"/>
                    <a:pt x="1039268" y="892230"/>
                    <a:pt x="1154101" y="137741"/>
                  </a:cubicBezTo>
                  <a:cubicBezTo>
                    <a:pt x="1161084" y="91838"/>
                    <a:pt x="1165546" y="44885"/>
                    <a:pt x="1176861" y="509"/>
                  </a:cubicBezTo>
                  <a:cubicBezTo>
                    <a:pt x="2239069" y="509"/>
                    <a:pt x="3301277" y="509"/>
                    <a:pt x="4363484" y="0"/>
                  </a:cubicBezTo>
                  <a:cubicBezTo>
                    <a:pt x="4377904" y="0"/>
                    <a:pt x="4382817" y="2608"/>
                    <a:pt x="4382817" y="26944"/>
                  </a:cubicBezTo>
                  <a:cubicBezTo>
                    <a:pt x="4382429" y="2585774"/>
                    <a:pt x="4382429" y="5144604"/>
                    <a:pt x="4382947" y="7703339"/>
                  </a:cubicBezTo>
                  <a:close/>
                </a:path>
              </a:pathLst>
            </a:custGeom>
            <a:blipFill>
              <a:blip r:embed="rId2"/>
              <a:stretch>
                <a:fillRect l="-83171" r="-831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4816" y="3966046"/>
            <a:ext cx="763884" cy="599649"/>
          </a:xfrm>
          <a:custGeom>
            <a:avLst/>
            <a:gdLst/>
            <a:ahLst/>
            <a:cxnLst/>
            <a:rect l="l" t="t" r="r" b="b"/>
            <a:pathLst>
              <a:path w="763884" h="599649">
                <a:moveTo>
                  <a:pt x="0" y="0"/>
                </a:moveTo>
                <a:lnTo>
                  <a:pt x="763884" y="0"/>
                </a:lnTo>
                <a:lnTo>
                  <a:pt x="763884" y="599649"/>
                </a:lnTo>
                <a:lnTo>
                  <a:pt x="0" y="599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385618" y="3861271"/>
            <a:ext cx="11731773" cy="450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5"/>
              </a:lnSpc>
            </a:pPr>
            <a:r>
              <a:rPr lang="en-US" sz="483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Strategic housing supply relieves pressures and creates positive economic impacts</a:t>
            </a:r>
          </a:p>
          <a:p>
            <a:pPr algn="l">
              <a:lnSpc>
                <a:spcPts val="5805"/>
              </a:lnSpc>
            </a:pPr>
            <a:endParaRPr lang="en-US" sz="4838">
              <a:solidFill>
                <a:srgbClr val="FFFFFF"/>
              </a:solidFill>
              <a:latin typeface="Latino URW 2"/>
              <a:ea typeface="Latino URW 2"/>
              <a:cs typeface="Latino URW 2"/>
              <a:sym typeface="Latino URW 2"/>
            </a:endParaRPr>
          </a:p>
          <a:p>
            <a:pPr algn="l">
              <a:lnSpc>
                <a:spcPts val="5805"/>
              </a:lnSpc>
            </a:pPr>
            <a:r>
              <a:rPr lang="en-US" sz="483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CSI’s modeling of three developments confirms affordability improvements due to increased supply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2102" y="1335961"/>
            <a:ext cx="12966313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4199" b="1" spc="110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KEY FINDINGS</a:t>
            </a:r>
          </a:p>
        </p:txBody>
      </p:sp>
      <p:sp>
        <p:nvSpPr>
          <p:cNvPr id="18" name="Freeform 18"/>
          <p:cNvSpPr/>
          <p:nvPr/>
        </p:nvSpPr>
        <p:spPr>
          <a:xfrm>
            <a:off x="264816" y="6175420"/>
            <a:ext cx="763884" cy="599649"/>
          </a:xfrm>
          <a:custGeom>
            <a:avLst/>
            <a:gdLst/>
            <a:ahLst/>
            <a:cxnLst/>
            <a:rect l="l" t="t" r="r" b="b"/>
            <a:pathLst>
              <a:path w="763884" h="599649">
                <a:moveTo>
                  <a:pt x="0" y="0"/>
                </a:moveTo>
                <a:lnTo>
                  <a:pt x="763884" y="0"/>
                </a:lnTo>
                <a:lnTo>
                  <a:pt x="763884" y="599649"/>
                </a:lnTo>
                <a:lnTo>
                  <a:pt x="0" y="599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55311" y="677606"/>
            <a:ext cx="1273629" cy="2108876"/>
            <a:chOff x="0" y="0"/>
            <a:chExt cx="1698172" cy="28118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98117" cy="2811879"/>
            </a:xfrm>
            <a:custGeom>
              <a:avLst/>
              <a:gdLst/>
              <a:ahLst/>
              <a:cxnLst/>
              <a:rect l="l" t="t" r="r" b="b"/>
              <a:pathLst>
                <a:path w="1698117" h="2811879">
                  <a:moveTo>
                    <a:pt x="0" y="2811879"/>
                  </a:moveTo>
                  <a:lnTo>
                    <a:pt x="0" y="0"/>
                  </a:lnTo>
                  <a:lnTo>
                    <a:pt x="1698117" y="2811879"/>
                  </a:ln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677606"/>
            <a:ext cx="12564836" cy="2108876"/>
            <a:chOff x="0" y="0"/>
            <a:chExt cx="16753114" cy="28118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753078" cy="2811879"/>
            </a:xfrm>
            <a:custGeom>
              <a:avLst/>
              <a:gdLst/>
              <a:ahLst/>
              <a:cxnLst/>
              <a:rect l="l" t="t" r="r" b="b"/>
              <a:pathLst>
                <a:path w="16753078" h="2811879">
                  <a:moveTo>
                    <a:pt x="0" y="0"/>
                  </a:moveTo>
                  <a:lnTo>
                    <a:pt x="16753078" y="0"/>
                  </a:lnTo>
                  <a:lnTo>
                    <a:pt x="16753078" y="2811879"/>
                  </a:lnTo>
                  <a:lnTo>
                    <a:pt x="0" y="2811879"/>
                  </a:ln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-1131215" y="772856"/>
            <a:ext cx="13696051" cy="0"/>
          </a:xfrm>
          <a:prstGeom prst="line">
            <a:avLst/>
          </a:prstGeom>
          <a:ln w="1905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2555310" y="677606"/>
            <a:ext cx="143126" cy="190504"/>
            <a:chOff x="0" y="0"/>
            <a:chExt cx="1698172" cy="22602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98117" cy="2260342"/>
            </a:xfrm>
            <a:custGeom>
              <a:avLst/>
              <a:gdLst/>
              <a:ahLst/>
              <a:cxnLst/>
              <a:rect l="l" t="t" r="r" b="b"/>
              <a:pathLst>
                <a:path w="1698117" h="2260342">
                  <a:moveTo>
                    <a:pt x="0" y="2260342"/>
                  </a:moveTo>
                  <a:lnTo>
                    <a:pt x="0" y="0"/>
                  </a:lnTo>
                  <a:lnTo>
                    <a:pt x="1698117" y="2260342"/>
                  </a:lnTo>
                  <a:close/>
                </a:path>
              </a:pathLst>
            </a:custGeom>
            <a:solidFill>
              <a:srgbClr val="F0A82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72102" y="1240711"/>
            <a:ext cx="12966313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4199" b="1" spc="110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ECONOMIC IMPACTS OF THE DEVELOPMENTS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59719" y="4106145"/>
            <a:ext cx="6773084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5"/>
              </a:lnSpc>
            </a:pPr>
            <a:r>
              <a:rPr lang="en-US" sz="423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Disposable personal income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78733" y="5682533"/>
            <a:ext cx="5687305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68"/>
              </a:lnSpc>
            </a:pPr>
            <a:r>
              <a:rPr lang="en-US" sz="714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Over $1 Billion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84346" y="8735295"/>
            <a:ext cx="2078705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68"/>
              </a:lnSpc>
            </a:pPr>
            <a:r>
              <a:rPr lang="en-US" sz="714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2,000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49036" y="2910758"/>
            <a:ext cx="13437054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5"/>
              </a:lnSpc>
            </a:pPr>
            <a:r>
              <a:rPr lang="en-US" sz="3438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Westminster’s Bradburn Village &amp; Longmont’s Prospect New Town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98963" y="3968033"/>
            <a:ext cx="490392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65"/>
              </a:lnSpc>
            </a:pPr>
            <a:r>
              <a:rPr lang="en-US" sz="713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$350 Million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97613" y="7268445"/>
            <a:ext cx="4705856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68"/>
              </a:lnSpc>
            </a:pPr>
            <a:r>
              <a:rPr lang="en-US" sz="714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Over 4,000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76203" y="5820645"/>
            <a:ext cx="622783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5"/>
              </a:lnSpc>
            </a:pPr>
            <a:r>
              <a:rPr lang="en-US" sz="423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Boost to economic output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640565" y="7406558"/>
            <a:ext cx="116919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5"/>
              </a:lnSpc>
            </a:pPr>
            <a:r>
              <a:rPr lang="en-US" sz="423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Jobs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29119" y="8873408"/>
            <a:ext cx="4592087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5"/>
              </a:lnSpc>
            </a:pPr>
            <a:r>
              <a:rPr lang="en-US" sz="423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Residents attracted</a:t>
            </a:r>
          </a:p>
        </p:txBody>
      </p:sp>
      <p:sp>
        <p:nvSpPr>
          <p:cNvPr id="19" name="AutoShape 19"/>
          <p:cNvSpPr/>
          <p:nvPr/>
        </p:nvSpPr>
        <p:spPr>
          <a:xfrm>
            <a:off x="3459188" y="5368208"/>
            <a:ext cx="10369752" cy="0"/>
          </a:xfrm>
          <a:prstGeom prst="line">
            <a:avLst/>
          </a:prstGeom>
          <a:ln w="381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3459188" y="7018414"/>
            <a:ext cx="10369752" cy="0"/>
          </a:xfrm>
          <a:prstGeom prst="line">
            <a:avLst/>
          </a:prstGeom>
          <a:ln w="381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3459188" y="8563845"/>
            <a:ext cx="10369752" cy="0"/>
          </a:xfrm>
          <a:prstGeom prst="line">
            <a:avLst/>
          </a:prstGeom>
          <a:ln w="381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77606"/>
            <a:ext cx="12564836" cy="2108876"/>
            <a:chOff x="0" y="0"/>
            <a:chExt cx="16753114" cy="28118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53078" cy="2811879"/>
            </a:xfrm>
            <a:custGeom>
              <a:avLst/>
              <a:gdLst/>
              <a:ahLst/>
              <a:cxnLst/>
              <a:rect l="l" t="t" r="r" b="b"/>
              <a:pathLst>
                <a:path w="16753078" h="2811879">
                  <a:moveTo>
                    <a:pt x="0" y="0"/>
                  </a:moveTo>
                  <a:lnTo>
                    <a:pt x="16753078" y="0"/>
                  </a:lnTo>
                  <a:lnTo>
                    <a:pt x="16753078" y="2811879"/>
                  </a:lnTo>
                  <a:lnTo>
                    <a:pt x="0" y="2811879"/>
                  </a:ln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flipV="1">
            <a:off x="-1131215" y="772856"/>
            <a:ext cx="13696051" cy="0"/>
          </a:xfrm>
          <a:prstGeom prst="line">
            <a:avLst/>
          </a:prstGeom>
          <a:ln w="1905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72102" y="1240711"/>
            <a:ext cx="12966313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4199" b="1" spc="110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ECONOMIC IMPACTS OF THE DEVELOPMENTS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8561" y="2910758"/>
            <a:ext cx="13437054" cy="60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5"/>
              </a:lnSpc>
            </a:pPr>
            <a:r>
              <a:rPr lang="en-US" sz="3438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Buena Vista’s South Main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59719" y="4106145"/>
            <a:ext cx="6773084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5"/>
              </a:lnSpc>
            </a:pPr>
            <a:r>
              <a:rPr lang="en-US" sz="423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Disposable personal income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78733" y="5682533"/>
            <a:ext cx="6311156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68"/>
              </a:lnSpc>
            </a:pPr>
            <a:r>
              <a:rPr lang="en-US" sz="714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Over $331 Million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19431" y="8715375"/>
            <a:ext cx="602976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68"/>
              </a:lnSpc>
            </a:pPr>
            <a:r>
              <a:rPr lang="en-US" sz="714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More than 3,300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82351" y="3968033"/>
            <a:ext cx="490392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65"/>
              </a:lnSpc>
            </a:pPr>
            <a:r>
              <a:rPr lang="en-US" sz="713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$270 Million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05467" y="7268445"/>
            <a:ext cx="4705856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68"/>
              </a:lnSpc>
            </a:pPr>
            <a:r>
              <a:rPr lang="en-US" sz="714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Over 1,650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276203" y="5820645"/>
            <a:ext cx="622783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5"/>
              </a:lnSpc>
            </a:pPr>
            <a:r>
              <a:rPr lang="en-US" sz="423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Boost to economic output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40565" y="7406558"/>
            <a:ext cx="116919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5"/>
              </a:lnSpc>
            </a:pPr>
            <a:r>
              <a:rPr lang="en-US" sz="423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Jobs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29119" y="8873408"/>
            <a:ext cx="4592087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5"/>
              </a:lnSpc>
            </a:pPr>
            <a:r>
              <a:rPr lang="en-US" sz="423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Residents attracted</a:t>
            </a:r>
          </a:p>
        </p:txBody>
      </p:sp>
      <p:sp>
        <p:nvSpPr>
          <p:cNvPr id="15" name="AutoShape 15"/>
          <p:cNvSpPr/>
          <p:nvPr/>
        </p:nvSpPr>
        <p:spPr>
          <a:xfrm>
            <a:off x="3459188" y="5368208"/>
            <a:ext cx="10369752" cy="0"/>
          </a:xfrm>
          <a:prstGeom prst="line">
            <a:avLst/>
          </a:prstGeom>
          <a:ln w="381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3459188" y="7018414"/>
            <a:ext cx="10369752" cy="0"/>
          </a:xfrm>
          <a:prstGeom prst="line">
            <a:avLst/>
          </a:prstGeom>
          <a:ln w="381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>
            <a:off x="3459188" y="8563845"/>
            <a:ext cx="10369752" cy="0"/>
          </a:xfrm>
          <a:prstGeom prst="line">
            <a:avLst/>
          </a:prstGeom>
          <a:ln w="381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2555311" y="677606"/>
            <a:ext cx="1273629" cy="2108876"/>
            <a:chOff x="0" y="0"/>
            <a:chExt cx="1698172" cy="28118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98117" cy="2811879"/>
            </a:xfrm>
            <a:custGeom>
              <a:avLst/>
              <a:gdLst/>
              <a:ahLst/>
              <a:cxnLst/>
              <a:rect l="l" t="t" r="r" b="b"/>
              <a:pathLst>
                <a:path w="1698117" h="2811879">
                  <a:moveTo>
                    <a:pt x="0" y="2811879"/>
                  </a:moveTo>
                  <a:lnTo>
                    <a:pt x="0" y="0"/>
                  </a:lnTo>
                  <a:lnTo>
                    <a:pt x="1698117" y="2811879"/>
                  </a:ln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555310" y="677606"/>
            <a:ext cx="143126" cy="190504"/>
            <a:chOff x="0" y="0"/>
            <a:chExt cx="1698172" cy="226029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98117" cy="2260342"/>
            </a:xfrm>
            <a:custGeom>
              <a:avLst/>
              <a:gdLst/>
              <a:ahLst/>
              <a:cxnLst/>
              <a:rect l="l" t="t" r="r" b="b"/>
              <a:pathLst>
                <a:path w="1698117" h="2260342">
                  <a:moveTo>
                    <a:pt x="0" y="2260342"/>
                  </a:moveTo>
                  <a:lnTo>
                    <a:pt x="0" y="0"/>
                  </a:lnTo>
                  <a:lnTo>
                    <a:pt x="1698117" y="2260342"/>
                  </a:lnTo>
                  <a:close/>
                </a:path>
              </a:pathLst>
            </a:custGeom>
            <a:solidFill>
              <a:srgbClr val="F0A821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02181" y="3715866"/>
            <a:ext cx="6592599" cy="71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4164" b="1" spc="991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HEIDI WILLIAMS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702181" y="5736042"/>
            <a:ext cx="4185687" cy="327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9"/>
              </a:lnSpc>
            </a:pPr>
            <a:r>
              <a:rPr lang="en-US" sz="1899" spc="499">
                <a:solidFill>
                  <a:srgbClr val="FFFFFA"/>
                </a:solidFill>
                <a:latin typeface="Latino URW 2"/>
                <a:ea typeface="Latino URW 2"/>
                <a:cs typeface="Latino URW 2"/>
                <a:sym typeface="Latino URW 2"/>
              </a:rPr>
              <a:t>CIVIC RESULTS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02181" y="5086350"/>
            <a:ext cx="6592599" cy="460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0"/>
              </a:lnSpc>
            </a:pPr>
            <a:r>
              <a:rPr lang="en-US" sz="2650" spc="63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PRESIDENT &amp; CEO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000726" y="3430788"/>
            <a:ext cx="3417917" cy="341791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993220" y="3430788"/>
            <a:ext cx="3425423" cy="342542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b="-122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7073442" y="4719525"/>
            <a:ext cx="6303095" cy="0"/>
          </a:xfrm>
          <a:prstGeom prst="line">
            <a:avLst/>
          </a:prstGeom>
          <a:ln w="1143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-9657164" y="-1120029"/>
            <a:ext cx="15646271" cy="1867538"/>
            <a:chOff x="0" y="0"/>
            <a:chExt cx="4301319" cy="5134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01320" cy="513405"/>
            </a:xfrm>
            <a:custGeom>
              <a:avLst/>
              <a:gdLst/>
              <a:ahLst/>
              <a:cxnLst/>
              <a:rect l="l" t="t" r="r" b="b"/>
              <a:pathLst>
                <a:path w="4301320" h="513405">
                  <a:moveTo>
                    <a:pt x="203200" y="0"/>
                  </a:moveTo>
                  <a:lnTo>
                    <a:pt x="4301320" y="0"/>
                  </a:lnTo>
                  <a:lnTo>
                    <a:pt x="4098120" y="513405"/>
                  </a:lnTo>
                  <a:lnTo>
                    <a:pt x="0" y="5134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0A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4098119" cy="55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0800000">
            <a:off x="1277447" y="352961"/>
            <a:ext cx="3007155" cy="767068"/>
          </a:xfrm>
          <a:custGeom>
            <a:avLst/>
            <a:gdLst/>
            <a:ahLst/>
            <a:cxnLst/>
            <a:rect l="l" t="t" r="r" b="b"/>
            <a:pathLst>
              <a:path w="3007155" h="767068">
                <a:moveTo>
                  <a:pt x="0" y="0"/>
                </a:moveTo>
                <a:lnTo>
                  <a:pt x="3007156" y="0"/>
                </a:lnTo>
                <a:lnTo>
                  <a:pt x="3007156" y="767068"/>
                </a:lnTo>
                <a:lnTo>
                  <a:pt x="0" y="76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50813" b="-397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2299546" y="9630820"/>
            <a:ext cx="15646271" cy="1867538"/>
            <a:chOff x="0" y="0"/>
            <a:chExt cx="4301319" cy="51340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01320" cy="513405"/>
            </a:xfrm>
            <a:custGeom>
              <a:avLst/>
              <a:gdLst/>
              <a:ahLst/>
              <a:cxnLst/>
              <a:rect l="l" t="t" r="r" b="b"/>
              <a:pathLst>
                <a:path w="4301320" h="513405">
                  <a:moveTo>
                    <a:pt x="203200" y="0"/>
                  </a:moveTo>
                  <a:lnTo>
                    <a:pt x="4301320" y="0"/>
                  </a:lnTo>
                  <a:lnTo>
                    <a:pt x="4098120" y="513405"/>
                  </a:lnTo>
                  <a:lnTo>
                    <a:pt x="0" y="5134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0A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4098119" cy="55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4004049" y="9258300"/>
            <a:ext cx="3007155" cy="767068"/>
          </a:xfrm>
          <a:custGeom>
            <a:avLst/>
            <a:gdLst/>
            <a:ahLst/>
            <a:cxnLst/>
            <a:rect l="l" t="t" r="r" b="b"/>
            <a:pathLst>
              <a:path w="3007155" h="767068">
                <a:moveTo>
                  <a:pt x="0" y="0"/>
                </a:moveTo>
                <a:lnTo>
                  <a:pt x="3007156" y="0"/>
                </a:lnTo>
                <a:lnTo>
                  <a:pt x="3007156" y="767068"/>
                </a:lnTo>
                <a:lnTo>
                  <a:pt x="0" y="76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50813" b="-3974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9657164" y="-1120029"/>
            <a:ext cx="15646271" cy="1867538"/>
            <a:chOff x="0" y="0"/>
            <a:chExt cx="4301319" cy="513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1320" cy="513405"/>
            </a:xfrm>
            <a:custGeom>
              <a:avLst/>
              <a:gdLst/>
              <a:ahLst/>
              <a:cxnLst/>
              <a:rect l="l" t="t" r="r" b="b"/>
              <a:pathLst>
                <a:path w="4301320" h="513405">
                  <a:moveTo>
                    <a:pt x="203200" y="0"/>
                  </a:moveTo>
                  <a:lnTo>
                    <a:pt x="4301320" y="0"/>
                  </a:lnTo>
                  <a:lnTo>
                    <a:pt x="4098120" y="513405"/>
                  </a:lnTo>
                  <a:lnTo>
                    <a:pt x="0" y="5134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0A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098119" cy="55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1277447" y="352961"/>
            <a:ext cx="3007155" cy="767068"/>
          </a:xfrm>
          <a:custGeom>
            <a:avLst/>
            <a:gdLst/>
            <a:ahLst/>
            <a:cxnLst/>
            <a:rect l="l" t="t" r="r" b="b"/>
            <a:pathLst>
              <a:path w="3007155" h="767068">
                <a:moveTo>
                  <a:pt x="0" y="0"/>
                </a:moveTo>
                <a:lnTo>
                  <a:pt x="3007156" y="0"/>
                </a:lnTo>
                <a:lnTo>
                  <a:pt x="3007156" y="767068"/>
                </a:lnTo>
                <a:lnTo>
                  <a:pt x="0" y="76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50813" b="-397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2299546" y="9630820"/>
            <a:ext cx="15646271" cy="1867538"/>
            <a:chOff x="0" y="0"/>
            <a:chExt cx="4301319" cy="5134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01320" cy="513405"/>
            </a:xfrm>
            <a:custGeom>
              <a:avLst/>
              <a:gdLst/>
              <a:ahLst/>
              <a:cxnLst/>
              <a:rect l="l" t="t" r="r" b="b"/>
              <a:pathLst>
                <a:path w="4301320" h="513405">
                  <a:moveTo>
                    <a:pt x="203200" y="0"/>
                  </a:moveTo>
                  <a:lnTo>
                    <a:pt x="4301320" y="0"/>
                  </a:lnTo>
                  <a:lnTo>
                    <a:pt x="4098120" y="513405"/>
                  </a:lnTo>
                  <a:lnTo>
                    <a:pt x="0" y="5134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0A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4098119" cy="55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004049" y="9258300"/>
            <a:ext cx="3007155" cy="767068"/>
          </a:xfrm>
          <a:custGeom>
            <a:avLst/>
            <a:gdLst/>
            <a:ahLst/>
            <a:cxnLst/>
            <a:rect l="l" t="t" r="r" b="b"/>
            <a:pathLst>
              <a:path w="3007155" h="767068">
                <a:moveTo>
                  <a:pt x="0" y="0"/>
                </a:moveTo>
                <a:lnTo>
                  <a:pt x="3007156" y="0"/>
                </a:lnTo>
                <a:lnTo>
                  <a:pt x="3007156" y="767068"/>
                </a:lnTo>
                <a:lnTo>
                  <a:pt x="0" y="76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50813" b="-397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3967879" y="1718077"/>
            <a:ext cx="3417917" cy="34179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967879" y="1718077"/>
            <a:ext cx="3425423" cy="342542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331" t="-20527" r="-23111" b="-1007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AutoShape 15"/>
          <p:cNvSpPr/>
          <p:nvPr/>
        </p:nvSpPr>
        <p:spPr>
          <a:xfrm>
            <a:off x="7048101" y="3082725"/>
            <a:ext cx="6303095" cy="0"/>
          </a:xfrm>
          <a:prstGeom prst="line">
            <a:avLst/>
          </a:prstGeom>
          <a:ln w="1143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3975385" y="5915538"/>
            <a:ext cx="3417917" cy="341791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967879" y="5915538"/>
            <a:ext cx="3425423" cy="3425423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AutoShape 21"/>
          <p:cNvSpPr/>
          <p:nvPr/>
        </p:nvSpPr>
        <p:spPr>
          <a:xfrm>
            <a:off x="7048101" y="7204275"/>
            <a:ext cx="6303095" cy="0"/>
          </a:xfrm>
          <a:prstGeom prst="line">
            <a:avLst/>
          </a:prstGeom>
          <a:ln w="1143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7676840" y="2079066"/>
            <a:ext cx="6592599" cy="71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4164" b="1" spc="991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KELLY CAUFIELD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76840" y="4099242"/>
            <a:ext cx="4185687" cy="617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9"/>
              </a:lnSpc>
            </a:pPr>
            <a:r>
              <a:rPr lang="en-US" sz="1899" spc="499">
                <a:solidFill>
                  <a:srgbClr val="FFFFFA"/>
                </a:solidFill>
                <a:latin typeface="Latino URW 2"/>
                <a:ea typeface="Latino URW 2"/>
                <a:cs typeface="Latino URW 2"/>
                <a:sym typeface="Latino URW 2"/>
              </a:rPr>
              <a:t>CSI COLORADO</a:t>
            </a:r>
          </a:p>
          <a:p>
            <a:pPr algn="l">
              <a:lnSpc>
                <a:spcPts val="2279"/>
              </a:lnSpc>
            </a:pPr>
            <a:endParaRPr lang="en-US" sz="1899" spc="499">
              <a:solidFill>
                <a:srgbClr val="FFFFFA"/>
              </a:solidFill>
              <a:latin typeface="Latino URW 2"/>
              <a:ea typeface="Latino URW 2"/>
              <a:cs typeface="Latino URW 2"/>
              <a:sym typeface="Latino URW 2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676840" y="3449550"/>
            <a:ext cx="6592599" cy="460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0"/>
              </a:lnSpc>
            </a:pPr>
            <a:r>
              <a:rPr lang="en-US" sz="2650" spc="63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EXECUTIVE DIRECTOR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676840" y="6200615"/>
            <a:ext cx="6592599" cy="71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4164" b="1" spc="991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HEIDI WILLIAMS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676840" y="8220791"/>
            <a:ext cx="4185687" cy="327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9"/>
              </a:lnSpc>
            </a:pPr>
            <a:r>
              <a:rPr lang="en-US" sz="1899" spc="499">
                <a:solidFill>
                  <a:srgbClr val="FFFFFA"/>
                </a:solidFill>
                <a:latin typeface="Latino URW 2"/>
                <a:ea typeface="Latino URW 2"/>
                <a:cs typeface="Latino URW 2"/>
                <a:sym typeface="Latino URW 2"/>
              </a:rPr>
              <a:t>CIVIC RESULTS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676840" y="7571099"/>
            <a:ext cx="6592599" cy="460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0"/>
              </a:lnSpc>
            </a:pPr>
            <a:r>
              <a:rPr lang="en-US" sz="2650" spc="63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PRESIDENT &amp; CEO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0300" y="4304364"/>
            <a:ext cx="14960155" cy="2352044"/>
            <a:chOff x="0" y="0"/>
            <a:chExt cx="19946873" cy="3136059"/>
          </a:xfrm>
        </p:grpSpPr>
        <p:grpSp>
          <p:nvGrpSpPr>
            <p:cNvPr id="3" name="Group 3"/>
            <p:cNvGrpSpPr/>
            <p:nvPr/>
          </p:nvGrpSpPr>
          <p:grpSpPr>
            <a:xfrm>
              <a:off x="18248701" y="0"/>
              <a:ext cx="1698172" cy="3136059"/>
              <a:chOff x="0" y="0"/>
              <a:chExt cx="1698172" cy="313605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98117" cy="3136103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3136103">
                    <a:moveTo>
                      <a:pt x="0" y="3136103"/>
                    </a:moveTo>
                    <a:lnTo>
                      <a:pt x="0" y="0"/>
                    </a:lnTo>
                    <a:lnTo>
                      <a:pt x="1698117" y="3136103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508287" y="0"/>
              <a:ext cx="16753114" cy="3136059"/>
              <a:chOff x="0" y="0"/>
              <a:chExt cx="16753114" cy="313605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753078" cy="3136103"/>
              </a:xfrm>
              <a:custGeom>
                <a:avLst/>
                <a:gdLst/>
                <a:ahLst/>
                <a:cxnLst/>
                <a:rect l="l" t="t" r="r" b="b"/>
                <a:pathLst>
                  <a:path w="16753078" h="3136103">
                    <a:moveTo>
                      <a:pt x="0" y="0"/>
                    </a:moveTo>
                    <a:lnTo>
                      <a:pt x="16753078" y="0"/>
                    </a:lnTo>
                    <a:lnTo>
                      <a:pt x="16753078" y="3136103"/>
                    </a:lnTo>
                    <a:lnTo>
                      <a:pt x="0" y="3136103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18261401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8248701" y="0"/>
              <a:ext cx="135355" cy="252488"/>
              <a:chOff x="0" y="0"/>
              <a:chExt cx="1698172" cy="316773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98117" cy="3167780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3167780">
                    <a:moveTo>
                      <a:pt x="0" y="3167780"/>
                    </a:moveTo>
                    <a:lnTo>
                      <a:pt x="0" y="0"/>
                    </a:lnTo>
                    <a:lnTo>
                      <a:pt x="1698117" y="3167780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565185" y="798481"/>
              <a:ext cx="13963016" cy="200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9"/>
                </a:lnSpc>
                <a:spcBef>
                  <a:spcPct val="0"/>
                </a:spcBef>
              </a:pPr>
              <a:r>
                <a:rPr lang="en-US" sz="4999" b="1" spc="1314">
                  <a:solidFill>
                    <a:srgbClr val="003366"/>
                  </a:solidFill>
                  <a:latin typeface="Upgrade Semi-Bold"/>
                  <a:ea typeface="Upgrade Semi-Bold"/>
                  <a:cs typeface="Upgrade Semi-Bold"/>
                  <a:sym typeface="Upgrade Semi-Bold"/>
                </a:rPr>
                <a:t>FUTURE HOUSING COALITION TOOLKIT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1215" y="677606"/>
            <a:ext cx="14960155" cy="1678272"/>
            <a:chOff x="0" y="0"/>
            <a:chExt cx="19946873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18248701" y="0"/>
              <a:ext cx="1698172" cy="2237696"/>
              <a:chOff x="0" y="0"/>
              <a:chExt cx="1698172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98117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1698117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508287" y="0"/>
              <a:ext cx="16753114" cy="2237696"/>
              <a:chOff x="0" y="0"/>
              <a:chExt cx="16753114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753078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753078" h="2237740">
                    <a:moveTo>
                      <a:pt x="0" y="0"/>
                    </a:moveTo>
                    <a:lnTo>
                      <a:pt x="16753078" y="0"/>
                    </a:lnTo>
                    <a:lnTo>
                      <a:pt x="16753078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18261401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8248701" y="0"/>
              <a:ext cx="190835" cy="254005"/>
              <a:chOff x="0" y="0"/>
              <a:chExt cx="1698172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98117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1698117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504723" y="3739033"/>
            <a:ext cx="3859550" cy="385955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43" r="-2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92674" y="1276467"/>
            <a:ext cx="10472262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  <a:spcBef>
                <a:spcPct val="0"/>
              </a:spcBef>
            </a:pPr>
            <a:r>
              <a:rPr lang="en-US" sz="4999" b="1" spc="131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ABOUT CIVIC RESULTS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269495" y="3739033"/>
            <a:ext cx="3859550" cy="38595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473" r="-4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034045" y="3739033"/>
            <a:ext cx="3859550" cy="385955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73" r="-4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44852" y="8000283"/>
            <a:ext cx="4579293" cy="43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b="1" spc="657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HEIDI K. WILLIAMS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43008" y="8610600"/>
            <a:ext cx="3233961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1999" spc="525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PRESIDENT &amp; CEO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59996" y="8000283"/>
            <a:ext cx="3944986" cy="374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b="1" spc="657" dirty="0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MAGGIE GRAVES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258886" y="8601075"/>
            <a:ext cx="3672185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spc="526" dirty="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PROGRAM MANAGER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91327" y="8000283"/>
            <a:ext cx="3944987" cy="43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b="1" spc="657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CHRISTINA NOTO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75910" y="8601075"/>
            <a:ext cx="4567238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526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PROGRAM &amp; OPERATIONS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spc="526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ASSOCIATE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557676" y="3600450"/>
            <a:ext cx="4676775" cy="5351294"/>
            <a:chOff x="0" y="0"/>
            <a:chExt cx="1231743" cy="14093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31743" cy="1409394"/>
            </a:xfrm>
            <a:custGeom>
              <a:avLst/>
              <a:gdLst/>
              <a:ahLst/>
              <a:cxnLst/>
              <a:rect l="l" t="t" r="r" b="b"/>
              <a:pathLst>
                <a:path w="1231743" h="1409394">
                  <a:moveTo>
                    <a:pt x="0" y="0"/>
                  </a:moveTo>
                  <a:lnTo>
                    <a:pt x="1231743" y="0"/>
                  </a:lnTo>
                  <a:lnTo>
                    <a:pt x="1231743" y="1409394"/>
                  </a:lnTo>
                  <a:lnTo>
                    <a:pt x="0" y="1409394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231743" cy="1457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05612" y="3600450"/>
            <a:ext cx="4676775" cy="5351294"/>
            <a:chOff x="0" y="0"/>
            <a:chExt cx="1231743" cy="14093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31743" cy="1409394"/>
            </a:xfrm>
            <a:custGeom>
              <a:avLst/>
              <a:gdLst/>
              <a:ahLst/>
              <a:cxnLst/>
              <a:rect l="l" t="t" r="r" b="b"/>
              <a:pathLst>
                <a:path w="1231743" h="1409394">
                  <a:moveTo>
                    <a:pt x="0" y="0"/>
                  </a:moveTo>
                  <a:lnTo>
                    <a:pt x="1231743" y="0"/>
                  </a:lnTo>
                  <a:lnTo>
                    <a:pt x="1231743" y="1409394"/>
                  </a:lnTo>
                  <a:lnTo>
                    <a:pt x="0" y="1409394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231743" cy="1457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053549" y="3600450"/>
            <a:ext cx="4676775" cy="5351294"/>
            <a:chOff x="0" y="0"/>
            <a:chExt cx="1231743" cy="14093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31743" cy="1409394"/>
            </a:xfrm>
            <a:custGeom>
              <a:avLst/>
              <a:gdLst/>
              <a:ahLst/>
              <a:cxnLst/>
              <a:rect l="l" t="t" r="r" b="b"/>
              <a:pathLst>
                <a:path w="1231743" h="1409394">
                  <a:moveTo>
                    <a:pt x="0" y="0"/>
                  </a:moveTo>
                  <a:lnTo>
                    <a:pt x="1231743" y="0"/>
                  </a:lnTo>
                  <a:lnTo>
                    <a:pt x="1231743" y="1409394"/>
                  </a:lnTo>
                  <a:lnTo>
                    <a:pt x="0" y="1409394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231743" cy="1457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994106" y="2698493"/>
            <a:ext cx="1803915" cy="180391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242043" y="2698493"/>
            <a:ext cx="1803915" cy="180391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489979" y="2698493"/>
            <a:ext cx="1803915" cy="1803915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8561544" y="2795394"/>
            <a:ext cx="1164913" cy="1416307"/>
          </a:xfrm>
          <a:custGeom>
            <a:avLst/>
            <a:gdLst/>
            <a:ahLst/>
            <a:cxnLst/>
            <a:rect l="l" t="t" r="r" b="b"/>
            <a:pathLst>
              <a:path w="1164913" h="1416307">
                <a:moveTo>
                  <a:pt x="0" y="0"/>
                </a:moveTo>
                <a:lnTo>
                  <a:pt x="1164912" y="0"/>
                </a:lnTo>
                <a:lnTo>
                  <a:pt x="1164912" y="1416308"/>
                </a:lnTo>
                <a:lnTo>
                  <a:pt x="0" y="1416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3215950" y="2892296"/>
            <a:ext cx="1360227" cy="1222504"/>
          </a:xfrm>
          <a:custGeom>
            <a:avLst/>
            <a:gdLst/>
            <a:ahLst/>
            <a:cxnLst/>
            <a:rect l="l" t="t" r="r" b="b"/>
            <a:pathLst>
              <a:path w="1360227" h="1222504">
                <a:moveTo>
                  <a:pt x="0" y="0"/>
                </a:moveTo>
                <a:lnTo>
                  <a:pt x="1360227" y="0"/>
                </a:lnTo>
                <a:lnTo>
                  <a:pt x="1360227" y="1222504"/>
                </a:lnTo>
                <a:lnTo>
                  <a:pt x="0" y="1222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3725564" y="2981557"/>
            <a:ext cx="1332745" cy="1237787"/>
          </a:xfrm>
          <a:custGeom>
            <a:avLst/>
            <a:gdLst/>
            <a:ahLst/>
            <a:cxnLst/>
            <a:rect l="l" t="t" r="r" b="b"/>
            <a:pathLst>
              <a:path w="1332745" h="1237787">
                <a:moveTo>
                  <a:pt x="0" y="0"/>
                </a:moveTo>
                <a:lnTo>
                  <a:pt x="1332745" y="0"/>
                </a:lnTo>
                <a:lnTo>
                  <a:pt x="1332745" y="1237786"/>
                </a:lnTo>
                <a:lnTo>
                  <a:pt x="0" y="1237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536237" y="1285529"/>
            <a:ext cx="15665112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  <a:spcBef>
                <a:spcPct val="0"/>
              </a:spcBef>
            </a:pPr>
            <a:r>
              <a:rPr lang="en-US" sz="4999" b="1" spc="131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FUTURE HOUSING COALITION (FHC)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04182" y="5197732"/>
            <a:ext cx="3383763" cy="268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spc="92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Address Colorado’s complex housing challenges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128865" y="5197732"/>
            <a:ext cx="4030269" cy="320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spc="92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Work with diverse stakeholders to develop practical solutions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376802" y="5197732"/>
            <a:ext cx="4030269" cy="268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spc="92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Create a four-part toolkit for local governments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708154" y="3310447"/>
            <a:ext cx="11210741" cy="5133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37" lvl="1" indent="-485769" algn="l">
              <a:lnSpc>
                <a:spcPts val="6749"/>
              </a:lnSpc>
              <a:buAutoNum type="arabicPeriod"/>
            </a:pPr>
            <a:r>
              <a:rPr lang="en-US" sz="44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Communication Engagement Plan for Local Governments</a:t>
            </a:r>
          </a:p>
          <a:p>
            <a:pPr marL="971537" lvl="1" indent="-485769" algn="l">
              <a:lnSpc>
                <a:spcPts val="6749"/>
              </a:lnSpc>
              <a:buAutoNum type="arabicPeriod"/>
            </a:pPr>
            <a:r>
              <a:rPr lang="en-US" sz="44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Policy and Land Use Regulations</a:t>
            </a:r>
          </a:p>
          <a:p>
            <a:pPr marL="971537" lvl="1" indent="-485769" algn="l">
              <a:lnSpc>
                <a:spcPts val="6749"/>
              </a:lnSpc>
              <a:buAutoNum type="arabicPeriod"/>
            </a:pPr>
            <a:r>
              <a:rPr lang="en-US" sz="44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Private Industry Construction &amp; Development</a:t>
            </a:r>
          </a:p>
          <a:p>
            <a:pPr marL="971537" lvl="1" indent="-485769" algn="l">
              <a:lnSpc>
                <a:spcPts val="6749"/>
              </a:lnSpc>
              <a:buAutoNum type="arabicPeriod"/>
            </a:pPr>
            <a:r>
              <a:rPr lang="en-US" sz="44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Financing Tools and Options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053748" y="2526836"/>
            <a:ext cx="4145828" cy="414582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4931" r="-249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478597" y="6414368"/>
            <a:ext cx="2575151" cy="257515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886559" y="778744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36237" y="1285529"/>
            <a:ext cx="1672306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1235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THE 4-PART MIDDLE HOUSING TOOLKIT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859566" y="4340361"/>
            <a:ext cx="1362883" cy="1362883"/>
          </a:xfrm>
          <a:custGeom>
            <a:avLst/>
            <a:gdLst/>
            <a:ahLst/>
            <a:cxnLst/>
            <a:rect l="l" t="t" r="r" b="b"/>
            <a:pathLst>
              <a:path w="1362883" h="1362883">
                <a:moveTo>
                  <a:pt x="0" y="0"/>
                </a:moveTo>
                <a:lnTo>
                  <a:pt x="1362883" y="0"/>
                </a:lnTo>
                <a:lnTo>
                  <a:pt x="1362883" y="1362883"/>
                </a:lnTo>
                <a:lnTo>
                  <a:pt x="0" y="1362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3254699" y="2850572"/>
            <a:ext cx="11778601" cy="6121163"/>
          </a:xfrm>
          <a:custGeom>
            <a:avLst/>
            <a:gdLst/>
            <a:ahLst/>
            <a:cxnLst/>
            <a:rect l="l" t="t" r="r" b="b"/>
            <a:pathLst>
              <a:path w="11778601" h="6121163">
                <a:moveTo>
                  <a:pt x="0" y="0"/>
                </a:moveTo>
                <a:lnTo>
                  <a:pt x="11778602" y="0"/>
                </a:lnTo>
                <a:lnTo>
                  <a:pt x="11778602" y="6121163"/>
                </a:lnTo>
                <a:lnTo>
                  <a:pt x="0" y="61211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36237" y="1285529"/>
            <a:ext cx="1672306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1235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MIDDLE INCOME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54699" y="9380794"/>
            <a:ext cx="8412733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  <a:spcBef>
                <a:spcPct val="0"/>
              </a:spcBef>
            </a:pPr>
            <a:r>
              <a:rPr lang="en-US" sz="1500" spc="394" dirty="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IMAGE SOURCE: SILVERTON COLORADO HOUSING AUTHORITY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AutoShape 10"/>
          <p:cNvSpPr/>
          <p:nvPr/>
        </p:nvSpPr>
        <p:spPr>
          <a:xfrm>
            <a:off x="2281143" y="5143500"/>
            <a:ext cx="14249801" cy="0"/>
          </a:xfrm>
          <a:prstGeom prst="line">
            <a:avLst/>
          </a:prstGeom>
          <a:ln w="381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67413" y="4262912"/>
            <a:ext cx="1761175" cy="176117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17000" y="4262912"/>
            <a:ext cx="1761175" cy="176117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961757" y="4262912"/>
            <a:ext cx="1761175" cy="176117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407336" y="4262912"/>
            <a:ext cx="1761175" cy="176117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337143" y="4433201"/>
            <a:ext cx="1221715" cy="1420599"/>
          </a:xfrm>
          <a:custGeom>
            <a:avLst/>
            <a:gdLst/>
            <a:ahLst/>
            <a:cxnLst/>
            <a:rect l="l" t="t" r="r" b="b"/>
            <a:pathLst>
              <a:path w="1221715" h="1420599">
                <a:moveTo>
                  <a:pt x="0" y="0"/>
                </a:moveTo>
                <a:lnTo>
                  <a:pt x="1221715" y="0"/>
                </a:lnTo>
                <a:lnTo>
                  <a:pt x="1221715" y="1420598"/>
                </a:lnTo>
                <a:lnTo>
                  <a:pt x="0" y="142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262056" y="4563212"/>
            <a:ext cx="1160576" cy="1160576"/>
          </a:xfrm>
          <a:custGeom>
            <a:avLst/>
            <a:gdLst/>
            <a:ahLst/>
            <a:cxnLst/>
            <a:rect l="l" t="t" r="r" b="b"/>
            <a:pathLst>
              <a:path w="1160576" h="1160576">
                <a:moveTo>
                  <a:pt x="0" y="0"/>
                </a:moveTo>
                <a:lnTo>
                  <a:pt x="1160577" y="0"/>
                </a:lnTo>
                <a:lnTo>
                  <a:pt x="1160577" y="1160576"/>
                </a:lnTo>
                <a:lnTo>
                  <a:pt x="0" y="1160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647043" y="4563212"/>
            <a:ext cx="1281761" cy="1160576"/>
          </a:xfrm>
          <a:custGeom>
            <a:avLst/>
            <a:gdLst/>
            <a:ahLst/>
            <a:cxnLst/>
            <a:rect l="l" t="t" r="r" b="b"/>
            <a:pathLst>
              <a:path w="1281761" h="1160576">
                <a:moveTo>
                  <a:pt x="0" y="0"/>
                </a:moveTo>
                <a:lnTo>
                  <a:pt x="1281761" y="0"/>
                </a:lnTo>
                <a:lnTo>
                  <a:pt x="1281761" y="1160576"/>
                </a:lnTo>
                <a:lnTo>
                  <a:pt x="0" y="1160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704443" y="4563212"/>
            <a:ext cx="786290" cy="1160576"/>
          </a:xfrm>
          <a:custGeom>
            <a:avLst/>
            <a:gdLst/>
            <a:ahLst/>
            <a:cxnLst/>
            <a:rect l="l" t="t" r="r" b="b"/>
            <a:pathLst>
              <a:path w="786290" h="1160576">
                <a:moveTo>
                  <a:pt x="0" y="0"/>
                </a:moveTo>
                <a:lnTo>
                  <a:pt x="786290" y="0"/>
                </a:lnTo>
                <a:lnTo>
                  <a:pt x="786290" y="1160576"/>
                </a:lnTo>
                <a:lnTo>
                  <a:pt x="0" y="11605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1176475" y="8379713"/>
            <a:ext cx="1543050" cy="154305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812800"/>
                  </a:lnTo>
                  <a:lnTo>
                    <a:pt x="609600" y="81280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0A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03200" y="5397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536237" y="1285529"/>
            <a:ext cx="1672306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1235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FUTURE HOUSING COALITION TOOLKIT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13893" y="6442626"/>
            <a:ext cx="166821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PHASE 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008237" y="6442626"/>
            <a:ext cx="166821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PHASE 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453817" y="6442626"/>
            <a:ext cx="166821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PHASE 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263481" y="6442626"/>
            <a:ext cx="166821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PHASE 4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47438" y="3415187"/>
            <a:ext cx="89408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2025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441782" y="3415187"/>
            <a:ext cx="89408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2025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887362" y="3415187"/>
            <a:ext cx="89408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2026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697026" y="3415187"/>
            <a:ext cx="89408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2026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30162" y="7132395"/>
            <a:ext cx="283567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Community Engagement &amp; Education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617408" y="7132395"/>
            <a:ext cx="244987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Model Codes for Local Governments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062987" y="7132395"/>
            <a:ext cx="244987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Best Practices for Developers &amp; Builders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872651" y="7132395"/>
            <a:ext cx="244987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Financing Tools &amp; Best Practices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1547" y="7103384"/>
            <a:ext cx="7247317" cy="0"/>
          </a:xfrm>
          <a:prstGeom prst="line">
            <a:avLst/>
          </a:prstGeom>
          <a:ln w="381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826805" y="-813128"/>
            <a:ext cx="6640297" cy="11718409"/>
            <a:chOff x="0" y="0"/>
            <a:chExt cx="4380153" cy="7729838"/>
          </a:xfrm>
        </p:grpSpPr>
        <p:sp>
          <p:nvSpPr>
            <p:cNvPr id="4" name="Freeform 4"/>
            <p:cNvSpPr/>
            <p:nvPr/>
          </p:nvSpPr>
          <p:spPr>
            <a:xfrm>
              <a:off x="-2794" y="-127"/>
              <a:ext cx="4382947" cy="7729964"/>
            </a:xfrm>
            <a:custGeom>
              <a:avLst/>
              <a:gdLst/>
              <a:ahLst/>
              <a:cxnLst/>
              <a:rect l="l" t="t" r="r" b="b"/>
              <a:pathLst>
                <a:path w="4382947" h="7729964">
                  <a:moveTo>
                    <a:pt x="4382947" y="7703339"/>
                  </a:moveTo>
                  <a:cubicBezTo>
                    <a:pt x="4382947" y="7728247"/>
                    <a:pt x="4377515" y="7729964"/>
                    <a:pt x="4363355" y="7729964"/>
                  </a:cubicBezTo>
                  <a:cubicBezTo>
                    <a:pt x="2910029" y="7729488"/>
                    <a:pt x="1456767" y="7729488"/>
                    <a:pt x="3441" y="7729488"/>
                  </a:cubicBezTo>
                  <a:cubicBezTo>
                    <a:pt x="0" y="7719086"/>
                    <a:pt x="4604" y="7709638"/>
                    <a:pt x="6092" y="7699999"/>
                  </a:cubicBezTo>
                  <a:cubicBezTo>
                    <a:pt x="69974" y="7277997"/>
                    <a:pt x="133921" y="6856090"/>
                    <a:pt x="197998" y="6434183"/>
                  </a:cubicBezTo>
                  <a:cubicBezTo>
                    <a:pt x="289360" y="5832672"/>
                    <a:pt x="380916" y="5231257"/>
                    <a:pt x="472214" y="4629746"/>
                  </a:cubicBezTo>
                  <a:cubicBezTo>
                    <a:pt x="584978" y="3886900"/>
                    <a:pt x="697484" y="3144054"/>
                    <a:pt x="810183" y="2401303"/>
                  </a:cubicBezTo>
                  <a:cubicBezTo>
                    <a:pt x="924693" y="1646719"/>
                    <a:pt x="1039268" y="892230"/>
                    <a:pt x="1154101" y="137741"/>
                  </a:cubicBezTo>
                  <a:cubicBezTo>
                    <a:pt x="1161084" y="91838"/>
                    <a:pt x="1165546" y="44885"/>
                    <a:pt x="1176861" y="509"/>
                  </a:cubicBezTo>
                  <a:cubicBezTo>
                    <a:pt x="2239069" y="509"/>
                    <a:pt x="3301277" y="509"/>
                    <a:pt x="4363484" y="0"/>
                  </a:cubicBezTo>
                  <a:cubicBezTo>
                    <a:pt x="4377904" y="0"/>
                    <a:pt x="4382817" y="2608"/>
                    <a:pt x="4382817" y="26944"/>
                  </a:cubicBezTo>
                  <a:cubicBezTo>
                    <a:pt x="4382429" y="2585774"/>
                    <a:pt x="4382429" y="5144604"/>
                    <a:pt x="4382947" y="7703339"/>
                  </a:cubicBezTo>
                  <a:close/>
                </a:path>
              </a:pathLst>
            </a:custGeom>
            <a:blipFill>
              <a:blip r:embed="rId2"/>
              <a:stretch>
                <a:fillRect l="-29896" r="-1349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25383" y="3440969"/>
            <a:ext cx="8250443" cy="311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7"/>
              </a:lnSpc>
              <a:spcBef>
                <a:spcPct val="0"/>
              </a:spcBef>
            </a:pPr>
            <a:r>
              <a:rPr lang="en-US" sz="5023" spc="1321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COMMUNICATION ENGAGEMENT PLAN FOR LOCAL GOVERNMENTS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7400" y="2553479"/>
            <a:ext cx="9350679" cy="7016363"/>
          </a:xfrm>
          <a:custGeom>
            <a:avLst/>
            <a:gdLst/>
            <a:ahLst/>
            <a:cxnLst/>
            <a:rect l="l" t="t" r="r" b="b"/>
            <a:pathLst>
              <a:path w="9350679" h="7016363">
                <a:moveTo>
                  <a:pt x="0" y="0"/>
                </a:moveTo>
                <a:lnTo>
                  <a:pt x="9350679" y="0"/>
                </a:lnTo>
                <a:lnTo>
                  <a:pt x="9350679" y="7016363"/>
                </a:lnTo>
                <a:lnTo>
                  <a:pt x="0" y="70163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52484" y="2553479"/>
            <a:ext cx="4323485" cy="7216388"/>
          </a:xfrm>
          <a:custGeom>
            <a:avLst/>
            <a:gdLst/>
            <a:ahLst/>
            <a:cxnLst/>
            <a:rect l="l" t="t" r="r" b="b"/>
            <a:pathLst>
              <a:path w="4323485" h="7216388">
                <a:moveTo>
                  <a:pt x="0" y="0"/>
                </a:moveTo>
                <a:lnTo>
                  <a:pt x="4323485" y="0"/>
                </a:lnTo>
                <a:lnTo>
                  <a:pt x="4323485" y="7216388"/>
                </a:lnTo>
                <a:lnTo>
                  <a:pt x="0" y="7216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3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27400" y="9741292"/>
            <a:ext cx="9209782" cy="21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0"/>
              </a:lnSpc>
              <a:spcBef>
                <a:spcPct val="0"/>
              </a:spcBef>
            </a:pPr>
            <a:r>
              <a:rPr lang="en-US" sz="1300" spc="341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IMAGE SOURCE: CHRISTINA NOTO (LEFT), MISSING MIDDLE HOUSING (RIGHT)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6" name="Group 6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AutoShape 10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536237" y="1285529"/>
            <a:ext cx="1672306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1235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PHOTO LIBRARY OF MIDDLE HOUSING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7994333" y="2762171"/>
            <a:ext cx="4652734" cy="7075794"/>
            <a:chOff x="0" y="0"/>
            <a:chExt cx="1225411" cy="18635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5411" cy="1863584"/>
            </a:xfrm>
            <a:custGeom>
              <a:avLst/>
              <a:gdLst/>
              <a:ahLst/>
              <a:cxnLst/>
              <a:rect l="l" t="t" r="r" b="b"/>
              <a:pathLst>
                <a:path w="1225411" h="1863584">
                  <a:moveTo>
                    <a:pt x="0" y="0"/>
                  </a:moveTo>
                  <a:lnTo>
                    <a:pt x="1225411" y="0"/>
                  </a:lnTo>
                  <a:lnTo>
                    <a:pt x="1225411" y="1863584"/>
                  </a:lnTo>
                  <a:lnTo>
                    <a:pt x="0" y="1863584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225411" cy="1911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150980" y="2762171"/>
            <a:ext cx="4652734" cy="7075794"/>
            <a:chOff x="0" y="0"/>
            <a:chExt cx="1225411" cy="186358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25411" cy="1863584"/>
            </a:xfrm>
            <a:custGeom>
              <a:avLst/>
              <a:gdLst/>
              <a:ahLst/>
              <a:cxnLst/>
              <a:rect l="l" t="t" r="r" b="b"/>
              <a:pathLst>
                <a:path w="1225411" h="1863584">
                  <a:moveTo>
                    <a:pt x="0" y="0"/>
                  </a:moveTo>
                  <a:lnTo>
                    <a:pt x="1225411" y="0"/>
                  </a:lnTo>
                  <a:lnTo>
                    <a:pt x="1225411" y="1863584"/>
                  </a:lnTo>
                  <a:lnTo>
                    <a:pt x="0" y="1863584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225411" cy="1911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655324" y="2918992"/>
            <a:ext cx="1112145" cy="1119140"/>
          </a:xfrm>
          <a:custGeom>
            <a:avLst/>
            <a:gdLst/>
            <a:ahLst/>
            <a:cxnLst/>
            <a:rect l="l" t="t" r="r" b="b"/>
            <a:pathLst>
              <a:path w="1112145" h="1119140">
                <a:moveTo>
                  <a:pt x="0" y="0"/>
                </a:moveTo>
                <a:lnTo>
                  <a:pt x="1112145" y="0"/>
                </a:lnTo>
                <a:lnTo>
                  <a:pt x="1112145" y="1119140"/>
                </a:lnTo>
                <a:lnTo>
                  <a:pt x="0" y="1119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921274" y="2918992"/>
            <a:ext cx="1112145" cy="1119140"/>
          </a:xfrm>
          <a:custGeom>
            <a:avLst/>
            <a:gdLst/>
            <a:ahLst/>
            <a:cxnLst/>
            <a:rect l="l" t="t" r="r" b="b"/>
            <a:pathLst>
              <a:path w="1112145" h="1119140">
                <a:moveTo>
                  <a:pt x="0" y="0"/>
                </a:moveTo>
                <a:lnTo>
                  <a:pt x="1112145" y="0"/>
                </a:lnTo>
                <a:lnTo>
                  <a:pt x="1112145" y="1119140"/>
                </a:lnTo>
                <a:lnTo>
                  <a:pt x="0" y="1119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182" y="3819586"/>
            <a:ext cx="7151326" cy="5141105"/>
            <a:chOff x="0" y="0"/>
            <a:chExt cx="9535101" cy="685480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535101" cy="6854807"/>
            </a:xfrm>
            <a:custGeom>
              <a:avLst/>
              <a:gdLst/>
              <a:ahLst/>
              <a:cxnLst/>
              <a:rect l="l" t="t" r="r" b="b"/>
              <a:pathLst>
                <a:path w="9535101" h="6854807">
                  <a:moveTo>
                    <a:pt x="0" y="0"/>
                  </a:moveTo>
                  <a:lnTo>
                    <a:pt x="9535101" y="0"/>
                  </a:lnTo>
                  <a:lnTo>
                    <a:pt x="9535101" y="6854807"/>
                  </a:lnTo>
                  <a:lnTo>
                    <a:pt x="0" y="6854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384" t="-2404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0" y="0"/>
              <a:ext cx="4114800" cy="1606550"/>
              <a:chOff x="0" y="0"/>
              <a:chExt cx="812800" cy="31734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31734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17343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317343"/>
                    </a:lnTo>
                    <a:lnTo>
                      <a:pt x="0" y="31734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812800" cy="364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</p:grpSp>
      <p:sp>
        <p:nvSpPr>
          <p:cNvPr id="23" name="TextBox 23"/>
          <p:cNvSpPr txBox="1"/>
          <p:nvPr/>
        </p:nvSpPr>
        <p:spPr>
          <a:xfrm>
            <a:off x="536237" y="1285529"/>
            <a:ext cx="1672306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1235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STORY TELLING TOOLS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167598" y="4258582"/>
            <a:ext cx="430620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Englewood 1 School District </a:t>
            </a:r>
          </a:p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Arapahoe County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270809" y="4258582"/>
            <a:ext cx="4413076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Mapleton 1 School District </a:t>
            </a:r>
          </a:p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Adams County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167598" y="6066289"/>
            <a:ext cx="4306203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Arapahoe County Median Monthly Mortgage Payment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67598" y="5106307"/>
            <a:ext cx="4306203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Average Salary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058295" y="7288208"/>
            <a:ext cx="4306203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Percent of Income Toward Mortgage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167598" y="8250233"/>
            <a:ext cx="4306203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1900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Salary Needed to Not </a:t>
            </a:r>
          </a:p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Be Housing Burdened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167598" y="5444444"/>
            <a:ext cx="4306203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$72,803.00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167598" y="6666364"/>
            <a:ext cx="4306203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$3,510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167598" y="7631108"/>
            <a:ext cx="4306203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58%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167598" y="8850308"/>
            <a:ext cx="4306203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$140,400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380112" y="6065382"/>
            <a:ext cx="4306203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1900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Adams County Median Monthly </a:t>
            </a:r>
          </a:p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Mortgage Payment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380112" y="5105400"/>
            <a:ext cx="4306203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Average Salary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270809" y="7287301"/>
            <a:ext cx="4306203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Percent of Income Toward Mortgage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380112" y="8249326"/>
            <a:ext cx="4306203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1900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Salary Needed to Not </a:t>
            </a:r>
          </a:p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Be Housing Burdened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380112" y="5443538"/>
            <a:ext cx="4306203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$84,216.00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380112" y="6665457"/>
            <a:ext cx="4306203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$3,060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380112" y="7630201"/>
            <a:ext cx="4306203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44%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380112" y="8849401"/>
            <a:ext cx="4306203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  <a:spcBef>
                <a:spcPct val="0"/>
              </a:spcBef>
            </a:pPr>
            <a:r>
              <a:rPr lang="en-US" sz="190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$122,400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38182" y="9486405"/>
            <a:ext cx="4652734" cy="200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60"/>
              </a:lnSpc>
              <a:spcBef>
                <a:spcPct val="0"/>
              </a:spcBef>
            </a:pPr>
            <a:r>
              <a:rPr lang="en-US" sz="1300" spc="341" dirty="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IMAGE SOURCE: HOLLY SPRINGS, NC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33350" y="3419781"/>
            <a:ext cx="9874874" cy="5838519"/>
          </a:xfrm>
          <a:custGeom>
            <a:avLst/>
            <a:gdLst/>
            <a:ahLst/>
            <a:cxnLst/>
            <a:rect l="l" t="t" r="r" b="b"/>
            <a:pathLst>
              <a:path w="9874874" h="5838519">
                <a:moveTo>
                  <a:pt x="0" y="0"/>
                </a:moveTo>
                <a:lnTo>
                  <a:pt x="9874874" y="0"/>
                </a:lnTo>
                <a:lnTo>
                  <a:pt x="9874874" y="5838519"/>
                </a:lnTo>
                <a:lnTo>
                  <a:pt x="0" y="5838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169265" y="3084418"/>
            <a:ext cx="7827475" cy="6545726"/>
          </a:xfrm>
          <a:custGeom>
            <a:avLst/>
            <a:gdLst/>
            <a:ahLst/>
            <a:cxnLst/>
            <a:rect l="l" t="t" r="r" b="b"/>
            <a:pathLst>
              <a:path w="7827475" h="6545726">
                <a:moveTo>
                  <a:pt x="0" y="0"/>
                </a:moveTo>
                <a:lnTo>
                  <a:pt x="7827475" y="0"/>
                </a:lnTo>
                <a:lnTo>
                  <a:pt x="7827475" y="6545726"/>
                </a:lnTo>
                <a:lnTo>
                  <a:pt x="0" y="6545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36237" y="1285529"/>
            <a:ext cx="1672306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1235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PUBLIC ENGAGEMENT TECHNIQUES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6239" y="9658719"/>
            <a:ext cx="9558635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"/>
              </a:lnSpc>
              <a:spcBef>
                <a:spcPct val="0"/>
              </a:spcBef>
            </a:pPr>
            <a:r>
              <a:rPr lang="en-US" sz="1100" spc="28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IMAGE SOURCE: HIGBEE (LEFT), DEPARTMENT OF SUSTAINABILITY AND ENVIRONMENT (RIGHT)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1215" y="677606"/>
            <a:ext cx="14960155" cy="1678272"/>
            <a:chOff x="0" y="0"/>
            <a:chExt cx="19946873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18248701" y="0"/>
              <a:ext cx="1698172" cy="2237696"/>
              <a:chOff x="0" y="0"/>
              <a:chExt cx="1698172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98117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1698117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508287" y="0"/>
              <a:ext cx="16753114" cy="2237696"/>
              <a:chOff x="0" y="0"/>
              <a:chExt cx="16753114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753078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753078" h="2237740">
                    <a:moveTo>
                      <a:pt x="0" y="0"/>
                    </a:moveTo>
                    <a:lnTo>
                      <a:pt x="16753078" y="0"/>
                    </a:lnTo>
                    <a:lnTo>
                      <a:pt x="16753078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18261401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8248701" y="0"/>
              <a:ext cx="190835" cy="254005"/>
              <a:chOff x="0" y="0"/>
              <a:chExt cx="1698172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98117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1698117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472102" y="1335961"/>
            <a:ext cx="12966313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4199" b="1" spc="110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THE STARTER HOME INITIATIVE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2625" y="3200400"/>
            <a:ext cx="16602751" cy="605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1380" lvl="1" indent="-390690" algn="l">
              <a:lnSpc>
                <a:spcPts val="4343"/>
              </a:lnSpc>
              <a:buFont typeface="Arial"/>
              <a:buChar char="•"/>
            </a:pPr>
            <a:r>
              <a:rPr lang="en-US" sz="361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A </a:t>
            </a:r>
            <a:r>
              <a:rPr lang="en-US" sz="3619" b="1">
                <a:solidFill>
                  <a:srgbClr val="F0A821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facts-based initiative</a:t>
            </a:r>
            <a:r>
              <a:rPr lang="en-US" sz="361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 to support cities and counties aiming to increase the supply of starter homes across Colorado.</a:t>
            </a:r>
          </a:p>
          <a:p>
            <a:pPr algn="l">
              <a:lnSpc>
                <a:spcPts val="4343"/>
              </a:lnSpc>
            </a:pPr>
            <a:endParaRPr lang="en-US" sz="3619">
              <a:solidFill>
                <a:srgbClr val="FFFFFF"/>
              </a:solidFill>
              <a:latin typeface="Latino URW 2"/>
              <a:ea typeface="Latino URW 2"/>
              <a:cs typeface="Latino URW 2"/>
              <a:sym typeface="Latino URW 2"/>
            </a:endParaRPr>
          </a:p>
          <a:p>
            <a:pPr marL="781380" lvl="1" indent="-390690" algn="l">
              <a:lnSpc>
                <a:spcPts val="4343"/>
              </a:lnSpc>
              <a:buFont typeface="Arial"/>
              <a:buChar char="•"/>
            </a:pPr>
            <a:r>
              <a:rPr lang="en-US" sz="361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Will lead to the creation of a </a:t>
            </a:r>
            <a:r>
              <a:rPr lang="en-US" sz="3619" b="1">
                <a:solidFill>
                  <a:srgbClr val="F0A821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Housing Framework</a:t>
            </a:r>
            <a:r>
              <a:rPr lang="en-US" sz="361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, an adaptable template to help communities plan for mortgage capacity aligned starter homes through updated land use tools and design flexibility.</a:t>
            </a:r>
          </a:p>
          <a:p>
            <a:pPr algn="l">
              <a:lnSpc>
                <a:spcPts val="4343"/>
              </a:lnSpc>
            </a:pPr>
            <a:endParaRPr lang="en-US" sz="3619">
              <a:solidFill>
                <a:srgbClr val="FFFFFF"/>
              </a:solidFill>
              <a:latin typeface="Latino URW 2"/>
              <a:ea typeface="Latino URW 2"/>
              <a:cs typeface="Latino URW 2"/>
              <a:sym typeface="Latino URW 2"/>
            </a:endParaRPr>
          </a:p>
          <a:p>
            <a:pPr marL="781380" lvl="1" indent="-390690" algn="l">
              <a:lnSpc>
                <a:spcPts val="4343"/>
              </a:lnSpc>
              <a:buFont typeface="Arial"/>
              <a:buChar char="•"/>
            </a:pPr>
            <a:r>
              <a:rPr lang="en-US" sz="361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Through </a:t>
            </a:r>
            <a:r>
              <a:rPr lang="en-US" sz="3619" b="1">
                <a:solidFill>
                  <a:srgbClr val="F0A821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two convenings</a:t>
            </a:r>
            <a:r>
              <a:rPr lang="en-US" sz="361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, the initiative will equip local leaders with practical tools to align regulations with the realities of today’s housing market. </a:t>
            </a:r>
          </a:p>
          <a:p>
            <a:pPr algn="l">
              <a:lnSpc>
                <a:spcPts val="4343"/>
              </a:lnSpc>
            </a:pPr>
            <a:endParaRPr lang="en-US" sz="3619">
              <a:solidFill>
                <a:srgbClr val="FFFFFF"/>
              </a:solidFill>
              <a:latin typeface="Latino URW 2"/>
              <a:ea typeface="Latino URW 2"/>
              <a:cs typeface="Latino URW 2"/>
              <a:sym typeface="Latino URW 2"/>
            </a:endParaRPr>
          </a:p>
          <a:p>
            <a:pPr marL="781380" lvl="1" indent="-390690" algn="l">
              <a:lnSpc>
                <a:spcPts val="4343"/>
              </a:lnSpc>
              <a:buFont typeface="Arial"/>
              <a:buChar char="•"/>
            </a:pPr>
            <a:r>
              <a:rPr lang="en-US" sz="361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Initiative culminates in a </a:t>
            </a:r>
            <a:r>
              <a:rPr lang="en-US" sz="3619" b="1">
                <a:solidFill>
                  <a:srgbClr val="F0A821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housing summit</a:t>
            </a:r>
            <a:r>
              <a:rPr lang="en-US" sz="361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 in December in Denver.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4044768" y="2868003"/>
            <a:ext cx="10198465" cy="6805157"/>
          </a:xfrm>
          <a:custGeom>
            <a:avLst/>
            <a:gdLst/>
            <a:ahLst/>
            <a:cxnLst/>
            <a:rect l="l" t="t" r="r" b="b"/>
            <a:pathLst>
              <a:path w="10198465" h="6805157">
                <a:moveTo>
                  <a:pt x="0" y="0"/>
                </a:moveTo>
                <a:lnTo>
                  <a:pt x="10198464" y="0"/>
                </a:lnTo>
                <a:lnTo>
                  <a:pt x="10198464" y="6805158"/>
                </a:lnTo>
                <a:lnTo>
                  <a:pt x="0" y="6805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36237" y="1285529"/>
            <a:ext cx="1672306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1235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SLIDES FOR PUBLIC MEETINGS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536237" y="1285529"/>
            <a:ext cx="1672306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1235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HELPFUL INFORMATION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3474" y="3277361"/>
            <a:ext cx="595312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99"/>
              </a:lnSpc>
              <a:spcBef>
                <a:spcPct val="0"/>
              </a:spcBef>
            </a:pPr>
            <a:r>
              <a:rPr lang="en-US" sz="4999" b="1" spc="1314" dirty="0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KEY TERMS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84646" y="3277361"/>
            <a:ext cx="595312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99"/>
              </a:lnSpc>
              <a:spcBef>
                <a:spcPct val="0"/>
              </a:spcBef>
            </a:pPr>
            <a:r>
              <a:rPr lang="en-US" sz="4999" b="1" spc="1314" dirty="0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FAQ SHEET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7187" y="4410815"/>
            <a:ext cx="7180287" cy="374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5147" lvl="1" indent="-432574" algn="l">
              <a:lnSpc>
                <a:spcPts val="4808"/>
              </a:lnSpc>
              <a:buFont typeface="Arial"/>
              <a:buChar char="•"/>
            </a:pPr>
            <a:r>
              <a:rPr lang="en-US" sz="4007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Age in Place </a:t>
            </a:r>
          </a:p>
          <a:p>
            <a:pPr marL="865147" lvl="1" indent="-432574" algn="l">
              <a:lnSpc>
                <a:spcPts val="4808"/>
              </a:lnSpc>
              <a:spcBef>
                <a:spcPct val="0"/>
              </a:spcBef>
              <a:buFont typeface="Arial"/>
              <a:buChar char="•"/>
            </a:pPr>
            <a:r>
              <a:rPr lang="en-US" sz="4007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Area Median Income (AMI) </a:t>
            </a:r>
          </a:p>
          <a:p>
            <a:pPr marL="865147" lvl="1" indent="-432574" algn="l">
              <a:lnSpc>
                <a:spcPts val="4808"/>
              </a:lnSpc>
              <a:spcBef>
                <a:spcPct val="0"/>
              </a:spcBef>
              <a:buFont typeface="Arial"/>
              <a:buChar char="•"/>
            </a:pPr>
            <a:r>
              <a:rPr lang="en-US" sz="4007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Density Bonuses </a:t>
            </a:r>
          </a:p>
          <a:p>
            <a:pPr marL="865147" lvl="1" indent="-432574" algn="l">
              <a:lnSpc>
                <a:spcPts val="4808"/>
              </a:lnSpc>
              <a:spcBef>
                <a:spcPct val="0"/>
              </a:spcBef>
              <a:buFont typeface="Arial"/>
              <a:buChar char="•"/>
            </a:pPr>
            <a:r>
              <a:rPr lang="en-US" sz="4007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Floor Area Ratio (FAR) </a:t>
            </a:r>
          </a:p>
          <a:p>
            <a:pPr marL="865147" lvl="1" indent="-432574" algn="l">
              <a:lnSpc>
                <a:spcPts val="4808"/>
              </a:lnSpc>
              <a:spcBef>
                <a:spcPct val="0"/>
              </a:spcBef>
              <a:buFont typeface="Arial"/>
              <a:buChar char="•"/>
            </a:pPr>
            <a:r>
              <a:rPr lang="en-US" sz="4007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Retrofit</a:t>
            </a:r>
          </a:p>
          <a:p>
            <a:pPr marL="865147" lvl="1" indent="-432574" algn="l">
              <a:lnSpc>
                <a:spcPts val="4808"/>
              </a:lnSpc>
              <a:spcBef>
                <a:spcPct val="0"/>
              </a:spcBef>
              <a:buFont typeface="Arial"/>
              <a:buChar char="•"/>
            </a:pPr>
            <a:r>
              <a:rPr lang="en-US" sz="4007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Form Based Zoning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97768" y="4410815"/>
            <a:ext cx="8543121" cy="435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5147" lvl="1" indent="-432574" algn="l">
              <a:lnSpc>
                <a:spcPts val="4808"/>
              </a:lnSpc>
              <a:spcBef>
                <a:spcPct val="0"/>
              </a:spcBef>
              <a:buFont typeface="Arial"/>
              <a:buChar char="•"/>
            </a:pPr>
            <a:r>
              <a:rPr lang="en-US" sz="4007" u="none" strike="noStrike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Neighborhood Character &amp; Property Values </a:t>
            </a:r>
          </a:p>
          <a:p>
            <a:pPr marL="865147" lvl="1" indent="-432574" algn="l">
              <a:lnSpc>
                <a:spcPts val="4808"/>
              </a:lnSpc>
              <a:spcBef>
                <a:spcPct val="0"/>
              </a:spcBef>
              <a:buFont typeface="Arial"/>
              <a:buChar char="•"/>
            </a:pPr>
            <a:r>
              <a:rPr lang="en-US" sz="4007" u="none" strike="noStrike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Parking and Traffic</a:t>
            </a:r>
          </a:p>
          <a:p>
            <a:pPr marL="865147" lvl="1" indent="-432574" algn="l">
              <a:lnSpc>
                <a:spcPts val="4808"/>
              </a:lnSpc>
              <a:spcBef>
                <a:spcPct val="0"/>
              </a:spcBef>
              <a:buFont typeface="Arial"/>
              <a:buChar char="•"/>
            </a:pPr>
            <a:r>
              <a:rPr lang="en-US" sz="4007" u="none" strike="noStrike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Schools &amp; Infrastructure </a:t>
            </a:r>
          </a:p>
          <a:p>
            <a:pPr marL="865147" lvl="1" indent="-432574" algn="l">
              <a:lnSpc>
                <a:spcPts val="4808"/>
              </a:lnSpc>
              <a:spcBef>
                <a:spcPct val="0"/>
              </a:spcBef>
              <a:buFont typeface="Arial"/>
              <a:buChar char="•"/>
            </a:pPr>
            <a:r>
              <a:rPr lang="en-US" sz="4007" u="none" strike="noStrike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Safety &amp; Social Concerns </a:t>
            </a:r>
          </a:p>
          <a:p>
            <a:pPr marL="865147" lvl="1" indent="-432574" algn="l">
              <a:lnSpc>
                <a:spcPts val="4808"/>
              </a:lnSpc>
              <a:spcBef>
                <a:spcPct val="0"/>
              </a:spcBef>
              <a:buFont typeface="Arial"/>
              <a:buChar char="•"/>
            </a:pPr>
            <a:r>
              <a:rPr lang="en-US" sz="4007" u="none" strike="noStrike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Design, Development &amp; Process </a:t>
            </a:r>
          </a:p>
          <a:p>
            <a:pPr marL="865147" lvl="1" indent="-432574" algn="l">
              <a:lnSpc>
                <a:spcPts val="4808"/>
              </a:lnSpc>
              <a:spcBef>
                <a:spcPct val="0"/>
              </a:spcBef>
              <a:buFont typeface="Arial"/>
              <a:buChar char="•"/>
            </a:pPr>
            <a:r>
              <a:rPr lang="en-US" sz="4007" u="none" strike="noStrike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Clarifying Misconceptions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AutoShape 10"/>
          <p:cNvSpPr/>
          <p:nvPr/>
        </p:nvSpPr>
        <p:spPr>
          <a:xfrm>
            <a:off x="2296743" y="5143500"/>
            <a:ext cx="14249801" cy="0"/>
          </a:xfrm>
          <a:prstGeom prst="line">
            <a:avLst/>
          </a:prstGeom>
          <a:ln w="381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83012" y="4262912"/>
            <a:ext cx="1761175" cy="176117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32600" y="4262912"/>
            <a:ext cx="1761175" cy="176117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977356" y="4262912"/>
            <a:ext cx="1761175" cy="176117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422935" y="4262912"/>
            <a:ext cx="1761175" cy="176117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352742" y="4433201"/>
            <a:ext cx="1221715" cy="1420599"/>
          </a:xfrm>
          <a:custGeom>
            <a:avLst/>
            <a:gdLst/>
            <a:ahLst/>
            <a:cxnLst/>
            <a:rect l="l" t="t" r="r" b="b"/>
            <a:pathLst>
              <a:path w="1221715" h="1420599">
                <a:moveTo>
                  <a:pt x="0" y="0"/>
                </a:moveTo>
                <a:lnTo>
                  <a:pt x="1221715" y="0"/>
                </a:lnTo>
                <a:lnTo>
                  <a:pt x="1221715" y="1420598"/>
                </a:lnTo>
                <a:lnTo>
                  <a:pt x="0" y="142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277656" y="4563212"/>
            <a:ext cx="1160576" cy="1160576"/>
          </a:xfrm>
          <a:custGeom>
            <a:avLst/>
            <a:gdLst/>
            <a:ahLst/>
            <a:cxnLst/>
            <a:rect l="l" t="t" r="r" b="b"/>
            <a:pathLst>
              <a:path w="1160576" h="1160576">
                <a:moveTo>
                  <a:pt x="0" y="0"/>
                </a:moveTo>
                <a:lnTo>
                  <a:pt x="1160576" y="0"/>
                </a:lnTo>
                <a:lnTo>
                  <a:pt x="1160576" y="1160576"/>
                </a:lnTo>
                <a:lnTo>
                  <a:pt x="0" y="1160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662643" y="4563212"/>
            <a:ext cx="1281761" cy="1160576"/>
          </a:xfrm>
          <a:custGeom>
            <a:avLst/>
            <a:gdLst/>
            <a:ahLst/>
            <a:cxnLst/>
            <a:rect l="l" t="t" r="r" b="b"/>
            <a:pathLst>
              <a:path w="1281761" h="1160576">
                <a:moveTo>
                  <a:pt x="0" y="0"/>
                </a:moveTo>
                <a:lnTo>
                  <a:pt x="1281761" y="0"/>
                </a:lnTo>
                <a:lnTo>
                  <a:pt x="1281761" y="1160576"/>
                </a:lnTo>
                <a:lnTo>
                  <a:pt x="0" y="1160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720042" y="4563212"/>
            <a:ext cx="786290" cy="1160576"/>
          </a:xfrm>
          <a:custGeom>
            <a:avLst/>
            <a:gdLst/>
            <a:ahLst/>
            <a:cxnLst/>
            <a:rect l="l" t="t" r="r" b="b"/>
            <a:pathLst>
              <a:path w="786290" h="1160576">
                <a:moveTo>
                  <a:pt x="0" y="0"/>
                </a:moveTo>
                <a:lnTo>
                  <a:pt x="786291" y="0"/>
                </a:lnTo>
                <a:lnTo>
                  <a:pt x="786291" y="1160576"/>
                </a:lnTo>
                <a:lnTo>
                  <a:pt x="0" y="11605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6086419" y="8313495"/>
            <a:ext cx="1543050" cy="154305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812800"/>
                  </a:lnTo>
                  <a:lnTo>
                    <a:pt x="609600" y="81280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0A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03200" y="5397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536237" y="1285529"/>
            <a:ext cx="1672306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1235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FUTURE HOUSING COALITION TOOLKIT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29493" y="6442626"/>
            <a:ext cx="166821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PHASE 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023837" y="6442626"/>
            <a:ext cx="166821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PHASE 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469416" y="6442626"/>
            <a:ext cx="166821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PHASE 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279080" y="6442626"/>
            <a:ext cx="166821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PHASE 4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63038" y="3415187"/>
            <a:ext cx="89408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2025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457382" y="3415187"/>
            <a:ext cx="89408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2025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902961" y="3415187"/>
            <a:ext cx="89408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2026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712625" y="3415187"/>
            <a:ext cx="89408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2026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45762" y="7132395"/>
            <a:ext cx="283567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Community Engagement &amp; Education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633007" y="7132395"/>
            <a:ext cx="244987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Model Codes for Local Governments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078587" y="7132395"/>
            <a:ext cx="244987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Best Practices for Developers &amp; Builders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888251" y="7132395"/>
            <a:ext cx="244987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Financing Tools &amp; Best Practices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9561348" y="2879254"/>
            <a:ext cx="7880648" cy="6541531"/>
          </a:xfrm>
          <a:custGeom>
            <a:avLst/>
            <a:gdLst/>
            <a:ahLst/>
            <a:cxnLst/>
            <a:rect l="l" t="t" r="r" b="b"/>
            <a:pathLst>
              <a:path w="7880648" h="6541531">
                <a:moveTo>
                  <a:pt x="0" y="0"/>
                </a:moveTo>
                <a:lnTo>
                  <a:pt x="7880649" y="0"/>
                </a:lnTo>
                <a:lnTo>
                  <a:pt x="7880649" y="6541531"/>
                </a:lnTo>
                <a:lnTo>
                  <a:pt x="0" y="6541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36237" y="1285529"/>
            <a:ext cx="1672306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1235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MODEL CODES FOR MIDDLE HOUSING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72074" y="9743375"/>
            <a:ext cx="6759817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  <a:spcBef>
                <a:spcPct val="0"/>
              </a:spcBef>
            </a:pPr>
            <a:r>
              <a:rPr lang="en-US" sz="1500" spc="394" dirty="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IMAGE SOURCE: MISSING MIDDLE HOUSING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6237" y="3035387"/>
            <a:ext cx="7477146" cy="557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5147" lvl="1" indent="-432574" algn="l">
              <a:lnSpc>
                <a:spcPts val="4808"/>
              </a:lnSpc>
              <a:buFont typeface="Arial"/>
              <a:buChar char="•"/>
            </a:pPr>
            <a:r>
              <a:rPr lang="en-US" sz="4007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Twin Homes</a:t>
            </a:r>
          </a:p>
          <a:p>
            <a:pPr marL="865147" lvl="1" indent="-432574" algn="l">
              <a:lnSpc>
                <a:spcPts val="4808"/>
              </a:lnSpc>
              <a:buFont typeface="Arial"/>
              <a:buChar char="•"/>
            </a:pPr>
            <a:r>
              <a:rPr lang="en-US" sz="4007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Duplexes</a:t>
            </a:r>
          </a:p>
          <a:p>
            <a:pPr marL="865147" lvl="1" indent="-432574" algn="l">
              <a:lnSpc>
                <a:spcPts val="4808"/>
              </a:lnSpc>
              <a:buFont typeface="Arial"/>
              <a:buChar char="•"/>
            </a:pPr>
            <a:r>
              <a:rPr lang="en-US" sz="4007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Triplexes</a:t>
            </a:r>
          </a:p>
          <a:p>
            <a:pPr marL="865147" lvl="1" indent="-432574" algn="l">
              <a:lnSpc>
                <a:spcPts val="4808"/>
              </a:lnSpc>
              <a:buFont typeface="Arial"/>
              <a:buChar char="•"/>
            </a:pPr>
            <a:r>
              <a:rPr lang="en-US" sz="4007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Fourplexes   </a:t>
            </a:r>
          </a:p>
          <a:p>
            <a:pPr marL="865147" lvl="1" indent="-432574" algn="l">
              <a:lnSpc>
                <a:spcPts val="4808"/>
              </a:lnSpc>
              <a:buFont typeface="Arial"/>
              <a:buChar char="•"/>
            </a:pPr>
            <a:r>
              <a:rPr lang="en-US" sz="4007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Townhomes &amp; Rowhomes</a:t>
            </a:r>
          </a:p>
          <a:p>
            <a:pPr marL="865147" lvl="1" indent="-432574" algn="l">
              <a:lnSpc>
                <a:spcPts val="4808"/>
              </a:lnSpc>
              <a:buFont typeface="Arial"/>
              <a:buChar char="•"/>
            </a:pPr>
            <a:r>
              <a:rPr lang="en-US" sz="4007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Live/Work Homes</a:t>
            </a:r>
          </a:p>
          <a:p>
            <a:pPr marL="865147" lvl="1" indent="-432574" algn="l">
              <a:lnSpc>
                <a:spcPts val="4808"/>
              </a:lnSpc>
              <a:buFont typeface="Arial"/>
              <a:buChar char="•"/>
            </a:pPr>
            <a:r>
              <a:rPr lang="en-US" sz="4007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Cottage/Bungalow Court &amp; Courtyard Homes</a:t>
            </a:r>
          </a:p>
          <a:p>
            <a:pPr marL="865147" lvl="1" indent="-432574" algn="l">
              <a:lnSpc>
                <a:spcPts val="4808"/>
              </a:lnSpc>
              <a:spcBef>
                <a:spcPct val="0"/>
              </a:spcBef>
              <a:buFont typeface="Arial"/>
              <a:buChar char="•"/>
            </a:pPr>
            <a:r>
              <a:rPr lang="en-US" sz="4007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Mansion Apartments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AutoShape 10"/>
          <p:cNvSpPr/>
          <p:nvPr/>
        </p:nvSpPr>
        <p:spPr>
          <a:xfrm>
            <a:off x="2306268" y="5143500"/>
            <a:ext cx="14249801" cy="0"/>
          </a:xfrm>
          <a:prstGeom prst="line">
            <a:avLst/>
          </a:prstGeom>
          <a:ln w="381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92537" y="4262912"/>
            <a:ext cx="1761175" cy="176117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42125" y="4262912"/>
            <a:ext cx="1761175" cy="176117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986881" y="4262912"/>
            <a:ext cx="1761175" cy="176117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432460" y="4262912"/>
            <a:ext cx="1761175" cy="176117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362267" y="4433201"/>
            <a:ext cx="1221715" cy="1420599"/>
          </a:xfrm>
          <a:custGeom>
            <a:avLst/>
            <a:gdLst/>
            <a:ahLst/>
            <a:cxnLst/>
            <a:rect l="l" t="t" r="r" b="b"/>
            <a:pathLst>
              <a:path w="1221715" h="1420599">
                <a:moveTo>
                  <a:pt x="0" y="0"/>
                </a:moveTo>
                <a:lnTo>
                  <a:pt x="1221715" y="0"/>
                </a:lnTo>
                <a:lnTo>
                  <a:pt x="1221715" y="1420598"/>
                </a:lnTo>
                <a:lnTo>
                  <a:pt x="0" y="142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287181" y="4563212"/>
            <a:ext cx="1160576" cy="1160576"/>
          </a:xfrm>
          <a:custGeom>
            <a:avLst/>
            <a:gdLst/>
            <a:ahLst/>
            <a:cxnLst/>
            <a:rect l="l" t="t" r="r" b="b"/>
            <a:pathLst>
              <a:path w="1160576" h="1160576">
                <a:moveTo>
                  <a:pt x="0" y="0"/>
                </a:moveTo>
                <a:lnTo>
                  <a:pt x="1160576" y="0"/>
                </a:lnTo>
                <a:lnTo>
                  <a:pt x="1160576" y="1160576"/>
                </a:lnTo>
                <a:lnTo>
                  <a:pt x="0" y="1160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672168" y="4563212"/>
            <a:ext cx="1281761" cy="1160576"/>
          </a:xfrm>
          <a:custGeom>
            <a:avLst/>
            <a:gdLst/>
            <a:ahLst/>
            <a:cxnLst/>
            <a:rect l="l" t="t" r="r" b="b"/>
            <a:pathLst>
              <a:path w="1281761" h="1160576">
                <a:moveTo>
                  <a:pt x="0" y="0"/>
                </a:moveTo>
                <a:lnTo>
                  <a:pt x="1281761" y="0"/>
                </a:lnTo>
                <a:lnTo>
                  <a:pt x="1281761" y="1160576"/>
                </a:lnTo>
                <a:lnTo>
                  <a:pt x="0" y="1160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729567" y="4563212"/>
            <a:ext cx="786290" cy="1160576"/>
          </a:xfrm>
          <a:custGeom>
            <a:avLst/>
            <a:gdLst/>
            <a:ahLst/>
            <a:cxnLst/>
            <a:rect l="l" t="t" r="r" b="b"/>
            <a:pathLst>
              <a:path w="786290" h="1160576">
                <a:moveTo>
                  <a:pt x="0" y="0"/>
                </a:moveTo>
                <a:lnTo>
                  <a:pt x="786291" y="0"/>
                </a:lnTo>
                <a:lnTo>
                  <a:pt x="786291" y="1160576"/>
                </a:lnTo>
                <a:lnTo>
                  <a:pt x="0" y="11605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10541523" y="8486775"/>
            <a:ext cx="1543050" cy="154305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812800"/>
                  </a:lnTo>
                  <a:lnTo>
                    <a:pt x="609600" y="81280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0A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03200" y="5397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536237" y="1285529"/>
            <a:ext cx="1672306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1235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FUTURE HOUSING COALITION TOOLKIT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39018" y="6442626"/>
            <a:ext cx="166821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PHASE 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033362" y="6442626"/>
            <a:ext cx="166821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PHASE 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478941" y="6442626"/>
            <a:ext cx="166821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PHASE 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288605" y="6442626"/>
            <a:ext cx="166821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PHASE 4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72563" y="3415187"/>
            <a:ext cx="89408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2025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466907" y="3415187"/>
            <a:ext cx="89408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2025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912486" y="3415187"/>
            <a:ext cx="89408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2026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722150" y="3415187"/>
            <a:ext cx="89408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2026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55287" y="7132395"/>
            <a:ext cx="283567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Community Engagement &amp; Education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642532" y="7132395"/>
            <a:ext cx="244987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Model Codes for Local Governments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088112" y="7132395"/>
            <a:ext cx="244987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Best Practices for Developers &amp; Builders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897776" y="7132395"/>
            <a:ext cx="244987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Financing Tools &amp; Best Practices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536237" y="962025"/>
            <a:ext cx="16723063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498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BEST PRACTICES FOR DEVELOPERS AND HOME BUILDERS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505999" y="2569225"/>
            <a:ext cx="9276002" cy="7526892"/>
            <a:chOff x="0" y="0"/>
            <a:chExt cx="12368003" cy="10035857"/>
          </a:xfrm>
        </p:grpSpPr>
        <p:grpSp>
          <p:nvGrpSpPr>
            <p:cNvPr id="12" name="Group 12"/>
            <p:cNvGrpSpPr/>
            <p:nvPr/>
          </p:nvGrpSpPr>
          <p:grpSpPr>
            <a:xfrm>
              <a:off x="4501262" y="0"/>
              <a:ext cx="3285401" cy="3285401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9082602" y="2405867"/>
              <a:ext cx="3285401" cy="328540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966563" y="6750456"/>
              <a:ext cx="3285401" cy="328540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642700" y="6750456"/>
              <a:ext cx="3285401" cy="3285401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2405867"/>
              <a:ext cx="3285401" cy="328540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1877265">
              <a:off x="7963443" y="2163033"/>
              <a:ext cx="945587" cy="945587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165100"/>
                <a:ext cx="7112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6826019">
              <a:off x="9155929" y="5743321"/>
              <a:ext cx="945587" cy="945587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165100"/>
                <a:ext cx="7112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-10800000">
              <a:off x="5474538" y="8039464"/>
              <a:ext cx="945587" cy="945587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165100"/>
                <a:ext cx="7112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 rot="-7199127">
              <a:off x="1642700" y="5804868"/>
              <a:ext cx="945587" cy="945587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165100"/>
                <a:ext cx="7112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 rot="-1687172">
              <a:off x="3122236" y="1838538"/>
              <a:ext cx="945587" cy="945587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165100"/>
                <a:ext cx="7112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4856591" y="692726"/>
              <a:ext cx="2574743" cy="1943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0"/>
                </a:lnSpc>
                <a:spcBef>
                  <a:spcPct val="0"/>
                </a:spcBef>
              </a:pPr>
              <a:r>
                <a:rPr lang="en-US" sz="1600" spc="246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BEST PRACTICES FOR WORKING WITH PLANNING STAFF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9437931" y="3460551"/>
              <a:ext cx="2574743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0"/>
                </a:lnSpc>
                <a:spcBef>
                  <a:spcPct val="0"/>
                </a:spcBef>
              </a:pPr>
              <a:r>
                <a:rPr lang="en-US" sz="1600" spc="246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HOW &amp; WHEN TO ENGAGE ELECTED OFFICIALS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144228" y="7839158"/>
              <a:ext cx="2930072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0"/>
                </a:lnSpc>
                <a:spcBef>
                  <a:spcPct val="0"/>
                </a:spcBef>
              </a:pPr>
              <a:r>
                <a:rPr lang="en-US" sz="1600" spc="246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CHECKLIST OF REQUIREMENTS FOR MUNICIPALITIES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820567" y="7839158"/>
              <a:ext cx="2930072" cy="990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0"/>
                </a:lnSpc>
                <a:spcBef>
                  <a:spcPct val="0"/>
                </a:spcBef>
              </a:pPr>
              <a:r>
                <a:rPr lang="en-US" sz="1600" spc="246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PRE-APPLICATION BEST PRACTICES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77665" y="3375467"/>
              <a:ext cx="2930072" cy="162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0"/>
                </a:lnSpc>
                <a:spcBef>
                  <a:spcPct val="0"/>
                </a:spcBef>
              </a:pPr>
              <a:r>
                <a:rPr lang="en-US" sz="1600" spc="246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CITY/COUNTY COUNCIL MEETINGS &amp; PUBLIC HEARINGS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AutoShape 10"/>
          <p:cNvSpPr/>
          <p:nvPr/>
        </p:nvSpPr>
        <p:spPr>
          <a:xfrm>
            <a:off x="2363418" y="5143500"/>
            <a:ext cx="14249801" cy="0"/>
          </a:xfrm>
          <a:prstGeom prst="line">
            <a:avLst/>
          </a:prstGeom>
          <a:ln w="381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149687" y="4262912"/>
            <a:ext cx="1761175" cy="176117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99275" y="4262912"/>
            <a:ext cx="1761175" cy="176117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044031" y="4262912"/>
            <a:ext cx="1761175" cy="176117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489610" y="4262912"/>
            <a:ext cx="1761175" cy="176117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419417" y="4433201"/>
            <a:ext cx="1221715" cy="1420599"/>
          </a:xfrm>
          <a:custGeom>
            <a:avLst/>
            <a:gdLst/>
            <a:ahLst/>
            <a:cxnLst/>
            <a:rect l="l" t="t" r="r" b="b"/>
            <a:pathLst>
              <a:path w="1221715" h="1420599">
                <a:moveTo>
                  <a:pt x="0" y="0"/>
                </a:moveTo>
                <a:lnTo>
                  <a:pt x="1221715" y="0"/>
                </a:lnTo>
                <a:lnTo>
                  <a:pt x="1221715" y="1420598"/>
                </a:lnTo>
                <a:lnTo>
                  <a:pt x="0" y="142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344331" y="4563212"/>
            <a:ext cx="1160576" cy="1160576"/>
          </a:xfrm>
          <a:custGeom>
            <a:avLst/>
            <a:gdLst/>
            <a:ahLst/>
            <a:cxnLst/>
            <a:rect l="l" t="t" r="r" b="b"/>
            <a:pathLst>
              <a:path w="1160576" h="1160576">
                <a:moveTo>
                  <a:pt x="0" y="0"/>
                </a:moveTo>
                <a:lnTo>
                  <a:pt x="1160576" y="0"/>
                </a:lnTo>
                <a:lnTo>
                  <a:pt x="1160576" y="1160576"/>
                </a:lnTo>
                <a:lnTo>
                  <a:pt x="0" y="1160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729318" y="4563212"/>
            <a:ext cx="1281761" cy="1160576"/>
          </a:xfrm>
          <a:custGeom>
            <a:avLst/>
            <a:gdLst/>
            <a:ahLst/>
            <a:cxnLst/>
            <a:rect l="l" t="t" r="r" b="b"/>
            <a:pathLst>
              <a:path w="1281761" h="1160576">
                <a:moveTo>
                  <a:pt x="0" y="0"/>
                </a:moveTo>
                <a:lnTo>
                  <a:pt x="1281761" y="0"/>
                </a:lnTo>
                <a:lnTo>
                  <a:pt x="1281761" y="1160576"/>
                </a:lnTo>
                <a:lnTo>
                  <a:pt x="0" y="1160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786717" y="4563212"/>
            <a:ext cx="786290" cy="1160576"/>
          </a:xfrm>
          <a:custGeom>
            <a:avLst/>
            <a:gdLst/>
            <a:ahLst/>
            <a:cxnLst/>
            <a:rect l="l" t="t" r="r" b="b"/>
            <a:pathLst>
              <a:path w="786290" h="1160576">
                <a:moveTo>
                  <a:pt x="0" y="0"/>
                </a:moveTo>
                <a:lnTo>
                  <a:pt x="786291" y="0"/>
                </a:lnTo>
                <a:lnTo>
                  <a:pt x="786291" y="1160576"/>
                </a:lnTo>
                <a:lnTo>
                  <a:pt x="0" y="11605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15408337" y="8486775"/>
            <a:ext cx="1543050" cy="154305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812800"/>
                  </a:lnTo>
                  <a:lnTo>
                    <a:pt x="609600" y="81280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0A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03200" y="5397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536237" y="1285529"/>
            <a:ext cx="1672306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1235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FUTURE HOUSING COALITION TOOLKIT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96168" y="6442626"/>
            <a:ext cx="166821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PHASE 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090512" y="6442626"/>
            <a:ext cx="166821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PHASE 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536091" y="6442626"/>
            <a:ext cx="166821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PHASE 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345755" y="6442626"/>
            <a:ext cx="1668214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PHASE 4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29713" y="3415187"/>
            <a:ext cx="89408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2025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524057" y="3415187"/>
            <a:ext cx="89408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2025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969636" y="3415187"/>
            <a:ext cx="89408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2026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779300" y="3415187"/>
            <a:ext cx="89408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 spc="57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2026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12437" y="7132395"/>
            <a:ext cx="283567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Community Engagement &amp; Education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699682" y="7132395"/>
            <a:ext cx="244987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Model Codes for Local Governments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145262" y="7132395"/>
            <a:ext cx="244987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Best Practices for Developers &amp; Builders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954926" y="7132395"/>
            <a:ext cx="244987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Financing Tools &amp; Best Practices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536237" y="962025"/>
            <a:ext cx="16723063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498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BEST PRACTICES FOR DEVELOPERS AND HOME BUILDERS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505999" y="2569225"/>
            <a:ext cx="9276002" cy="7526892"/>
            <a:chOff x="0" y="0"/>
            <a:chExt cx="12368003" cy="10035857"/>
          </a:xfrm>
        </p:grpSpPr>
        <p:grpSp>
          <p:nvGrpSpPr>
            <p:cNvPr id="12" name="Group 12"/>
            <p:cNvGrpSpPr/>
            <p:nvPr/>
          </p:nvGrpSpPr>
          <p:grpSpPr>
            <a:xfrm>
              <a:off x="4501262" y="0"/>
              <a:ext cx="3285401" cy="3285401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9082602" y="2405867"/>
              <a:ext cx="3285401" cy="328540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966563" y="6750456"/>
              <a:ext cx="3285401" cy="328540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642700" y="6750456"/>
              <a:ext cx="3285401" cy="3285401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2405867"/>
              <a:ext cx="3285401" cy="328540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1877265">
              <a:off x="7963443" y="2163033"/>
              <a:ext cx="945587" cy="945587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165100"/>
                <a:ext cx="7112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6826019">
              <a:off x="9155929" y="5743321"/>
              <a:ext cx="945587" cy="945587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165100"/>
                <a:ext cx="7112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-10800000">
              <a:off x="5474538" y="8039464"/>
              <a:ext cx="945587" cy="945587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165100"/>
                <a:ext cx="7112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 rot="-7199127">
              <a:off x="1642700" y="5804868"/>
              <a:ext cx="945587" cy="945587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165100"/>
                <a:ext cx="7112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 rot="-1687172">
              <a:off x="3122236" y="1838538"/>
              <a:ext cx="945587" cy="945587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81280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0" y="203200"/>
                    </a:lnTo>
                    <a:lnTo>
                      <a:pt x="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812800" y="406400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165100"/>
                <a:ext cx="7112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0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4856591" y="1023810"/>
              <a:ext cx="2574743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0"/>
                </a:lnSpc>
                <a:spcBef>
                  <a:spcPct val="0"/>
                </a:spcBef>
              </a:pPr>
              <a:r>
                <a:rPr lang="en-US" sz="1600" spc="246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LOCAL GOVERNMNET &amp; DEVELOPER PARTNERSHIPS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9260267" y="3460551"/>
              <a:ext cx="2930072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0"/>
                </a:lnSpc>
                <a:spcBef>
                  <a:spcPct val="0"/>
                </a:spcBef>
              </a:pPr>
              <a:r>
                <a:rPr lang="en-US" sz="1600" spc="246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LOCAL GOVERNMENT PARTICIPATION &amp; INCENTIVES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144228" y="8039464"/>
              <a:ext cx="2930072" cy="990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0"/>
                </a:lnSpc>
                <a:spcBef>
                  <a:spcPct val="0"/>
                </a:spcBef>
              </a:pPr>
              <a:r>
                <a:rPr lang="en-US" sz="1600" spc="246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RESOURCE LIST OF FUNDING SOURCES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820567" y="7839158"/>
              <a:ext cx="2930072" cy="162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0"/>
                </a:lnSpc>
                <a:spcBef>
                  <a:spcPct val="0"/>
                </a:spcBef>
              </a:pPr>
              <a:r>
                <a:rPr lang="en-US" sz="1600" spc="246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SUCCESSFUL MIDDLE HOUSING DEVELOPMENT EXAMPLES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77665" y="3375467"/>
              <a:ext cx="2930072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0"/>
                </a:lnSpc>
                <a:spcBef>
                  <a:spcPct val="0"/>
                </a:spcBef>
              </a:pPr>
              <a:r>
                <a:rPr lang="en-US" sz="1600" spc="246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FEDERAL &amp; STATE PARTICIPATION &amp; INCENTIVES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26805" y="-813128"/>
            <a:ext cx="6640297" cy="11718409"/>
            <a:chOff x="0" y="0"/>
            <a:chExt cx="4380153" cy="7729838"/>
          </a:xfrm>
        </p:grpSpPr>
        <p:sp>
          <p:nvSpPr>
            <p:cNvPr id="3" name="Freeform 3"/>
            <p:cNvSpPr/>
            <p:nvPr/>
          </p:nvSpPr>
          <p:spPr>
            <a:xfrm>
              <a:off x="-2794" y="-127"/>
              <a:ext cx="4382947" cy="7729964"/>
            </a:xfrm>
            <a:custGeom>
              <a:avLst/>
              <a:gdLst/>
              <a:ahLst/>
              <a:cxnLst/>
              <a:rect l="l" t="t" r="r" b="b"/>
              <a:pathLst>
                <a:path w="4382947" h="7729964">
                  <a:moveTo>
                    <a:pt x="4382947" y="7703339"/>
                  </a:moveTo>
                  <a:cubicBezTo>
                    <a:pt x="4382947" y="7728247"/>
                    <a:pt x="4377515" y="7729964"/>
                    <a:pt x="4363355" y="7729964"/>
                  </a:cubicBezTo>
                  <a:cubicBezTo>
                    <a:pt x="2910029" y="7729488"/>
                    <a:pt x="1456767" y="7729488"/>
                    <a:pt x="3441" y="7729488"/>
                  </a:cubicBezTo>
                  <a:cubicBezTo>
                    <a:pt x="0" y="7719086"/>
                    <a:pt x="4604" y="7709638"/>
                    <a:pt x="6092" y="7699999"/>
                  </a:cubicBezTo>
                  <a:cubicBezTo>
                    <a:pt x="69974" y="7277997"/>
                    <a:pt x="133921" y="6856090"/>
                    <a:pt x="197998" y="6434183"/>
                  </a:cubicBezTo>
                  <a:cubicBezTo>
                    <a:pt x="289360" y="5832672"/>
                    <a:pt x="380916" y="5231257"/>
                    <a:pt x="472214" y="4629746"/>
                  </a:cubicBezTo>
                  <a:cubicBezTo>
                    <a:pt x="584978" y="3886900"/>
                    <a:pt x="697484" y="3144054"/>
                    <a:pt x="810183" y="2401303"/>
                  </a:cubicBezTo>
                  <a:cubicBezTo>
                    <a:pt x="924693" y="1646719"/>
                    <a:pt x="1039268" y="892230"/>
                    <a:pt x="1154101" y="137741"/>
                  </a:cubicBezTo>
                  <a:cubicBezTo>
                    <a:pt x="1161084" y="91838"/>
                    <a:pt x="1165546" y="44885"/>
                    <a:pt x="1176861" y="509"/>
                  </a:cubicBezTo>
                  <a:cubicBezTo>
                    <a:pt x="2239069" y="509"/>
                    <a:pt x="3301277" y="509"/>
                    <a:pt x="4363484" y="0"/>
                  </a:cubicBezTo>
                  <a:cubicBezTo>
                    <a:pt x="4377904" y="0"/>
                    <a:pt x="4382817" y="2608"/>
                    <a:pt x="4382817" y="26944"/>
                  </a:cubicBezTo>
                  <a:cubicBezTo>
                    <a:pt x="4382429" y="2585774"/>
                    <a:pt x="4382429" y="5144604"/>
                    <a:pt x="4382947" y="7703339"/>
                  </a:cubicBezTo>
                  <a:close/>
                </a:path>
              </a:pathLst>
            </a:custGeom>
            <a:blipFill>
              <a:blip r:embed="rId2"/>
              <a:stretch>
                <a:fillRect l="-82219" r="-822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-222435" y="5808284"/>
            <a:ext cx="7247317" cy="0"/>
          </a:xfrm>
          <a:prstGeom prst="line">
            <a:avLst/>
          </a:prstGeom>
          <a:ln w="381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4364416"/>
            <a:ext cx="10631726" cy="85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7"/>
              </a:lnSpc>
              <a:spcBef>
                <a:spcPct val="0"/>
              </a:spcBef>
            </a:pPr>
            <a:r>
              <a:rPr lang="en-US" sz="5023" spc="1321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USING THE TOOLKIT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2933200" y="2830100"/>
            <a:ext cx="3446452" cy="2432667"/>
          </a:xfrm>
          <a:custGeom>
            <a:avLst/>
            <a:gdLst/>
            <a:ahLst/>
            <a:cxnLst/>
            <a:rect l="l" t="t" r="r" b="b"/>
            <a:pathLst>
              <a:path w="3446452" h="2432667">
                <a:moveTo>
                  <a:pt x="0" y="0"/>
                </a:moveTo>
                <a:lnTo>
                  <a:pt x="3446452" y="0"/>
                </a:lnTo>
                <a:lnTo>
                  <a:pt x="3446452" y="2432667"/>
                </a:lnTo>
                <a:lnTo>
                  <a:pt x="0" y="24326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55" r="-6274" b="-75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933200" y="5481842"/>
            <a:ext cx="3446452" cy="2296199"/>
          </a:xfrm>
          <a:custGeom>
            <a:avLst/>
            <a:gdLst/>
            <a:ahLst/>
            <a:cxnLst/>
            <a:rect l="l" t="t" r="r" b="b"/>
            <a:pathLst>
              <a:path w="3446452" h="2296199">
                <a:moveTo>
                  <a:pt x="0" y="0"/>
                </a:moveTo>
                <a:lnTo>
                  <a:pt x="3446452" y="0"/>
                </a:lnTo>
                <a:lnTo>
                  <a:pt x="3446452" y="2296199"/>
                </a:lnTo>
                <a:lnTo>
                  <a:pt x="0" y="2296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085349" y="8035216"/>
            <a:ext cx="5142154" cy="2042377"/>
          </a:xfrm>
          <a:custGeom>
            <a:avLst/>
            <a:gdLst/>
            <a:ahLst/>
            <a:cxnLst/>
            <a:rect l="l" t="t" r="r" b="b"/>
            <a:pathLst>
              <a:path w="5142154" h="2042377">
                <a:moveTo>
                  <a:pt x="0" y="0"/>
                </a:moveTo>
                <a:lnTo>
                  <a:pt x="5142154" y="0"/>
                </a:lnTo>
                <a:lnTo>
                  <a:pt x="5142154" y="2042377"/>
                </a:lnTo>
                <a:lnTo>
                  <a:pt x="0" y="2042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36237" y="1285529"/>
            <a:ext cx="1672306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1235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WHO CAN USE IT?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6237" y="3905455"/>
            <a:ext cx="11401515" cy="367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1267" lvl="1" indent="-425634" algn="l">
              <a:lnSpc>
                <a:spcPts val="4731"/>
              </a:lnSpc>
              <a:buFont typeface="Arial"/>
              <a:buChar char="•"/>
            </a:pPr>
            <a:r>
              <a:rPr lang="en-US" sz="3942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City and County Planners</a:t>
            </a:r>
          </a:p>
          <a:p>
            <a:pPr marL="851267" lvl="1" indent="-425634" algn="l">
              <a:lnSpc>
                <a:spcPts val="4731"/>
              </a:lnSpc>
              <a:buFont typeface="Arial"/>
              <a:buChar char="•"/>
            </a:pPr>
            <a:r>
              <a:rPr lang="en-US" sz="3942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Chamber of Commerce</a:t>
            </a:r>
          </a:p>
          <a:p>
            <a:pPr marL="851267" lvl="1" indent="-425634" algn="l">
              <a:lnSpc>
                <a:spcPts val="4731"/>
              </a:lnSpc>
              <a:buFont typeface="Arial"/>
              <a:buChar char="•"/>
            </a:pPr>
            <a:r>
              <a:rPr lang="en-US" sz="3942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Elected Officials</a:t>
            </a:r>
          </a:p>
          <a:p>
            <a:pPr marL="851267" lvl="1" indent="-425634" algn="l">
              <a:lnSpc>
                <a:spcPts val="4731"/>
              </a:lnSpc>
              <a:buFont typeface="Arial"/>
              <a:buChar char="•"/>
            </a:pPr>
            <a:r>
              <a:rPr lang="en-US" sz="3942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Charrette Facilitators</a:t>
            </a:r>
          </a:p>
          <a:p>
            <a:pPr marL="851267" lvl="1" indent="-425634" algn="l">
              <a:lnSpc>
                <a:spcPts val="4731"/>
              </a:lnSpc>
              <a:buFont typeface="Arial"/>
              <a:buChar char="•"/>
            </a:pPr>
            <a:r>
              <a:rPr lang="en-US" sz="3942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Home-Owner and Neighborhood Associations</a:t>
            </a:r>
          </a:p>
          <a:p>
            <a:pPr marL="851267" lvl="1" indent="-425634" algn="l">
              <a:lnSpc>
                <a:spcPts val="4731"/>
              </a:lnSpc>
              <a:buFont typeface="Arial"/>
              <a:buChar char="•"/>
            </a:pPr>
            <a:r>
              <a:rPr lang="en-US" sz="3942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Home Builders &amp; Developers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3220" y="3430788"/>
            <a:ext cx="3417917" cy="341791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93220" y="3430788"/>
            <a:ext cx="3425423" cy="342542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402" r="-124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7073442" y="4795437"/>
            <a:ext cx="6303095" cy="0"/>
          </a:xfrm>
          <a:prstGeom prst="line">
            <a:avLst/>
          </a:prstGeom>
          <a:ln w="1143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702181" y="3791778"/>
            <a:ext cx="6592599" cy="71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4164" b="1" spc="991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PETER LIFARI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02181" y="5811953"/>
            <a:ext cx="4961658" cy="327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9"/>
              </a:lnSpc>
            </a:pPr>
            <a:r>
              <a:rPr lang="en-US" sz="1899" spc="499">
                <a:solidFill>
                  <a:srgbClr val="FFFFFA"/>
                </a:solidFill>
                <a:latin typeface="Latino URW 2"/>
                <a:ea typeface="Latino URW 2"/>
                <a:cs typeface="Latino URW 2"/>
                <a:sym typeface="Latino URW 2"/>
              </a:rPr>
              <a:t>MAIKER HOUSING PARTNERS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02181" y="5162262"/>
            <a:ext cx="6592599" cy="460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0"/>
              </a:lnSpc>
            </a:pPr>
            <a:r>
              <a:rPr lang="en-US" sz="2650" spc="63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CHIEF EXECUTIVE OFFICER</a:t>
            </a: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-9657164" y="-1120029"/>
            <a:ext cx="15646271" cy="1867538"/>
            <a:chOff x="0" y="0"/>
            <a:chExt cx="4301319" cy="5134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01320" cy="513405"/>
            </a:xfrm>
            <a:custGeom>
              <a:avLst/>
              <a:gdLst/>
              <a:ahLst/>
              <a:cxnLst/>
              <a:rect l="l" t="t" r="r" b="b"/>
              <a:pathLst>
                <a:path w="4301320" h="513405">
                  <a:moveTo>
                    <a:pt x="203200" y="0"/>
                  </a:moveTo>
                  <a:lnTo>
                    <a:pt x="4301320" y="0"/>
                  </a:lnTo>
                  <a:lnTo>
                    <a:pt x="4098120" y="513405"/>
                  </a:lnTo>
                  <a:lnTo>
                    <a:pt x="0" y="5134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0A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4098119" cy="55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0800000">
            <a:off x="1277447" y="352961"/>
            <a:ext cx="3007155" cy="767068"/>
          </a:xfrm>
          <a:custGeom>
            <a:avLst/>
            <a:gdLst/>
            <a:ahLst/>
            <a:cxnLst/>
            <a:rect l="l" t="t" r="r" b="b"/>
            <a:pathLst>
              <a:path w="3007155" h="767068">
                <a:moveTo>
                  <a:pt x="0" y="0"/>
                </a:moveTo>
                <a:lnTo>
                  <a:pt x="3007156" y="0"/>
                </a:lnTo>
                <a:lnTo>
                  <a:pt x="3007156" y="767068"/>
                </a:lnTo>
                <a:lnTo>
                  <a:pt x="0" y="76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50813" b="-397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2299546" y="9630820"/>
            <a:ext cx="15646271" cy="1867538"/>
            <a:chOff x="0" y="0"/>
            <a:chExt cx="4301319" cy="51340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01320" cy="513405"/>
            </a:xfrm>
            <a:custGeom>
              <a:avLst/>
              <a:gdLst/>
              <a:ahLst/>
              <a:cxnLst/>
              <a:rect l="l" t="t" r="r" b="b"/>
              <a:pathLst>
                <a:path w="4301320" h="513405">
                  <a:moveTo>
                    <a:pt x="203200" y="0"/>
                  </a:moveTo>
                  <a:lnTo>
                    <a:pt x="4301320" y="0"/>
                  </a:lnTo>
                  <a:lnTo>
                    <a:pt x="4098120" y="513405"/>
                  </a:lnTo>
                  <a:lnTo>
                    <a:pt x="0" y="5134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0A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4098119" cy="55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4004049" y="9258300"/>
            <a:ext cx="3007155" cy="767068"/>
          </a:xfrm>
          <a:custGeom>
            <a:avLst/>
            <a:gdLst/>
            <a:ahLst/>
            <a:cxnLst/>
            <a:rect l="l" t="t" r="r" b="b"/>
            <a:pathLst>
              <a:path w="3007155" h="767068">
                <a:moveTo>
                  <a:pt x="0" y="0"/>
                </a:moveTo>
                <a:lnTo>
                  <a:pt x="3007156" y="0"/>
                </a:lnTo>
                <a:lnTo>
                  <a:pt x="3007156" y="767068"/>
                </a:lnTo>
                <a:lnTo>
                  <a:pt x="0" y="76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50813" b="-397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7702181" y="6988688"/>
            <a:ext cx="4961658" cy="327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9"/>
              </a:lnSpc>
            </a:pPr>
            <a:r>
              <a:rPr lang="en-US" sz="1899" spc="499">
                <a:solidFill>
                  <a:srgbClr val="FFFFFA"/>
                </a:solidFill>
                <a:latin typeface="Latino URW 2"/>
                <a:ea typeface="Latino URW 2"/>
                <a:cs typeface="Latino URW 2"/>
                <a:sym typeface="Latino URW 2"/>
              </a:rPr>
              <a:t>COMMON SENSE INSTITUTE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02181" y="6338996"/>
            <a:ext cx="6592599" cy="460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0"/>
              </a:lnSpc>
            </a:pPr>
            <a:r>
              <a:rPr lang="en-US" sz="2650" spc="63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2025 HOUSING FELLOW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5047" y="677606"/>
            <a:ext cx="19618761" cy="1678272"/>
            <a:chOff x="0" y="0"/>
            <a:chExt cx="26158348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23931363" y="0"/>
              <a:ext cx="2226984" cy="2237696"/>
              <a:chOff x="0" y="0"/>
              <a:chExt cx="2226984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2691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2226912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977969" y="0"/>
              <a:ext cx="21970049" cy="2237696"/>
              <a:chOff x="0" y="0"/>
              <a:chExt cx="21970049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970002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21970002" h="2237740">
                    <a:moveTo>
                      <a:pt x="0" y="0"/>
                    </a:moveTo>
                    <a:lnTo>
                      <a:pt x="21970002" y="0"/>
                    </a:lnTo>
                    <a:lnTo>
                      <a:pt x="21970002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23948018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3931363" y="0"/>
              <a:ext cx="250261" cy="254005"/>
              <a:chOff x="0" y="0"/>
              <a:chExt cx="2226984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26912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2226912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2226912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536237" y="1285529"/>
            <a:ext cx="16723063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1235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FHC TOOLKIT - TAKE AWAYS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3827" y="3417114"/>
            <a:ext cx="16003753" cy="543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4" lvl="1" indent="-345437" algn="l">
              <a:lnSpc>
                <a:spcPts val="3839"/>
              </a:lnSpc>
              <a:buFont typeface="Arial"/>
              <a:buChar char="•"/>
            </a:pPr>
            <a:r>
              <a:rPr lang="en-US" sz="3199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The Challenge: </a:t>
            </a:r>
            <a:r>
              <a:rPr lang="en-US" sz="3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Colorado faces a growing housing affordability and availability crisis.</a:t>
            </a:r>
          </a:p>
          <a:p>
            <a:pPr algn="l">
              <a:lnSpc>
                <a:spcPts val="3839"/>
              </a:lnSpc>
              <a:spcBef>
                <a:spcPct val="0"/>
              </a:spcBef>
            </a:pPr>
            <a:r>
              <a:rPr lang="en-US" sz="3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 </a:t>
            </a:r>
          </a:p>
          <a:p>
            <a:pPr marL="690874" lvl="1" indent="-345437" algn="l">
              <a:lnSpc>
                <a:spcPts val="3839"/>
              </a:lnSpc>
              <a:buFont typeface="Arial"/>
              <a:buChar char="•"/>
            </a:pPr>
            <a:r>
              <a:rPr lang="en-US" sz="3199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The Opportunity: </a:t>
            </a:r>
            <a:r>
              <a:rPr lang="en-US" sz="3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Middle housing is a critical part of the solution.</a:t>
            </a:r>
          </a:p>
          <a:p>
            <a:pPr algn="l">
              <a:lnSpc>
                <a:spcPts val="3839"/>
              </a:lnSpc>
            </a:pPr>
            <a:endParaRPr lang="en-US" sz="3199">
              <a:solidFill>
                <a:srgbClr val="FFFFFF"/>
              </a:solidFill>
              <a:latin typeface="Latino URW 2"/>
              <a:ea typeface="Latino URW 2"/>
              <a:cs typeface="Latino URW 2"/>
              <a:sym typeface="Latino URW 2"/>
            </a:endParaRPr>
          </a:p>
          <a:p>
            <a:pPr marL="690874" lvl="1" indent="-345437" algn="l">
              <a:lnSpc>
                <a:spcPts val="3839"/>
              </a:lnSpc>
              <a:spcBef>
                <a:spcPct val="0"/>
              </a:spcBef>
              <a:buFont typeface="Arial"/>
              <a:buChar char="•"/>
            </a:pPr>
            <a:r>
              <a:rPr lang="en-US" sz="3199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The Toolkit:</a:t>
            </a:r>
            <a:r>
              <a:rPr lang="en-US" sz="3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 Provides practical, Colorado-specific strategies for local leaders.</a:t>
            </a:r>
          </a:p>
          <a:p>
            <a:pPr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FFFFFF"/>
              </a:solidFill>
              <a:latin typeface="Latino URW 2"/>
              <a:ea typeface="Latino URW 2"/>
              <a:cs typeface="Latino URW 2"/>
              <a:sym typeface="Latino URW 2"/>
            </a:endParaRPr>
          </a:p>
          <a:p>
            <a:pPr marL="690874" lvl="1" indent="-345437" algn="l">
              <a:lnSpc>
                <a:spcPts val="3839"/>
              </a:lnSpc>
              <a:spcBef>
                <a:spcPct val="0"/>
              </a:spcBef>
              <a:buFont typeface="Arial"/>
              <a:buChar char="•"/>
            </a:pPr>
            <a:r>
              <a:rPr lang="en-US" sz="3199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Your Role: </a:t>
            </a:r>
            <a:r>
              <a:rPr lang="en-US" sz="3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Share, adapt, and implement resources to strengthen housing options in your community.</a:t>
            </a:r>
          </a:p>
          <a:p>
            <a:pPr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FFFFFF"/>
              </a:solidFill>
              <a:latin typeface="Latino URW 2"/>
              <a:ea typeface="Latino URW 2"/>
              <a:cs typeface="Latino URW 2"/>
              <a:sym typeface="Latino URW 2"/>
            </a:endParaRPr>
          </a:p>
          <a:p>
            <a:pPr marL="690874" lvl="1" indent="-345437" algn="l">
              <a:lnSpc>
                <a:spcPts val="3839"/>
              </a:lnSpc>
              <a:spcBef>
                <a:spcPct val="0"/>
              </a:spcBef>
              <a:buFont typeface="Arial"/>
              <a:buChar char="•"/>
            </a:pPr>
            <a:r>
              <a:rPr lang="en-US" sz="3199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The Impact:</a:t>
            </a:r>
            <a:r>
              <a:rPr lang="en-US" sz="31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 Together, we can create more attainable homes for teachers, nurses, first responders, and families across Colorado.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3220" y="3430788"/>
            <a:ext cx="3417917" cy="341791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93220" y="3430788"/>
            <a:ext cx="3425423" cy="342542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t="-25046" b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7073442" y="4795437"/>
            <a:ext cx="6303095" cy="0"/>
          </a:xfrm>
          <a:prstGeom prst="line">
            <a:avLst/>
          </a:prstGeom>
          <a:ln w="1143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702181" y="3791778"/>
            <a:ext cx="6592599" cy="71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0"/>
              </a:lnSpc>
            </a:pPr>
            <a:r>
              <a:rPr lang="en-US" sz="4164" b="1" spc="991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DON ELLIOTT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02181" y="5811953"/>
            <a:ext cx="4961658" cy="327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9"/>
              </a:lnSpc>
            </a:pPr>
            <a:r>
              <a:rPr lang="en-US" sz="1899" spc="499">
                <a:solidFill>
                  <a:srgbClr val="FFFFFA"/>
                </a:solidFill>
                <a:latin typeface="Latino URW 2"/>
                <a:ea typeface="Latino URW 2"/>
                <a:cs typeface="Latino URW 2"/>
                <a:sym typeface="Latino URW 2"/>
              </a:rPr>
              <a:t>CLARION ASSOCIATES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02181" y="5162262"/>
            <a:ext cx="6592599" cy="460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0"/>
              </a:lnSpc>
            </a:pPr>
            <a:r>
              <a:rPr lang="en-US" sz="2650" spc="63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SENIOR CONSULTANT</a:t>
            </a: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-9657164" y="-1120029"/>
            <a:ext cx="15646271" cy="1867538"/>
            <a:chOff x="0" y="0"/>
            <a:chExt cx="4301319" cy="5134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01320" cy="513405"/>
            </a:xfrm>
            <a:custGeom>
              <a:avLst/>
              <a:gdLst/>
              <a:ahLst/>
              <a:cxnLst/>
              <a:rect l="l" t="t" r="r" b="b"/>
              <a:pathLst>
                <a:path w="4301320" h="513405">
                  <a:moveTo>
                    <a:pt x="203200" y="0"/>
                  </a:moveTo>
                  <a:lnTo>
                    <a:pt x="4301320" y="0"/>
                  </a:lnTo>
                  <a:lnTo>
                    <a:pt x="4098120" y="513405"/>
                  </a:lnTo>
                  <a:lnTo>
                    <a:pt x="0" y="5134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0A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4098119" cy="55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0800000">
            <a:off x="1277447" y="352961"/>
            <a:ext cx="3007155" cy="767068"/>
          </a:xfrm>
          <a:custGeom>
            <a:avLst/>
            <a:gdLst/>
            <a:ahLst/>
            <a:cxnLst/>
            <a:rect l="l" t="t" r="r" b="b"/>
            <a:pathLst>
              <a:path w="3007155" h="767068">
                <a:moveTo>
                  <a:pt x="0" y="0"/>
                </a:moveTo>
                <a:lnTo>
                  <a:pt x="3007156" y="0"/>
                </a:lnTo>
                <a:lnTo>
                  <a:pt x="3007156" y="767068"/>
                </a:lnTo>
                <a:lnTo>
                  <a:pt x="0" y="76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50813" b="-397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2299546" y="9630820"/>
            <a:ext cx="15646271" cy="1867538"/>
            <a:chOff x="0" y="0"/>
            <a:chExt cx="4301319" cy="51340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01320" cy="513405"/>
            </a:xfrm>
            <a:custGeom>
              <a:avLst/>
              <a:gdLst/>
              <a:ahLst/>
              <a:cxnLst/>
              <a:rect l="l" t="t" r="r" b="b"/>
              <a:pathLst>
                <a:path w="4301320" h="513405">
                  <a:moveTo>
                    <a:pt x="203200" y="0"/>
                  </a:moveTo>
                  <a:lnTo>
                    <a:pt x="4301320" y="0"/>
                  </a:lnTo>
                  <a:lnTo>
                    <a:pt x="4098120" y="513405"/>
                  </a:lnTo>
                  <a:lnTo>
                    <a:pt x="0" y="5134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0A8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4098119" cy="551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4004049" y="9258300"/>
            <a:ext cx="3007155" cy="767068"/>
          </a:xfrm>
          <a:custGeom>
            <a:avLst/>
            <a:gdLst/>
            <a:ahLst/>
            <a:cxnLst/>
            <a:rect l="l" t="t" r="r" b="b"/>
            <a:pathLst>
              <a:path w="3007155" h="767068">
                <a:moveTo>
                  <a:pt x="0" y="0"/>
                </a:moveTo>
                <a:lnTo>
                  <a:pt x="3007156" y="0"/>
                </a:lnTo>
                <a:lnTo>
                  <a:pt x="3007156" y="767068"/>
                </a:lnTo>
                <a:lnTo>
                  <a:pt x="0" y="76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50813" b="-3974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0300" y="4304364"/>
            <a:ext cx="14960155" cy="2352044"/>
            <a:chOff x="0" y="0"/>
            <a:chExt cx="19946873" cy="3136059"/>
          </a:xfrm>
        </p:grpSpPr>
        <p:grpSp>
          <p:nvGrpSpPr>
            <p:cNvPr id="3" name="Group 3"/>
            <p:cNvGrpSpPr/>
            <p:nvPr/>
          </p:nvGrpSpPr>
          <p:grpSpPr>
            <a:xfrm>
              <a:off x="18248701" y="0"/>
              <a:ext cx="1698172" cy="3136059"/>
              <a:chOff x="0" y="0"/>
              <a:chExt cx="1698172" cy="313605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98117" cy="3136103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3136103">
                    <a:moveTo>
                      <a:pt x="0" y="3136103"/>
                    </a:moveTo>
                    <a:lnTo>
                      <a:pt x="0" y="0"/>
                    </a:lnTo>
                    <a:lnTo>
                      <a:pt x="1698117" y="3136103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508287" y="0"/>
              <a:ext cx="16753114" cy="3136059"/>
              <a:chOff x="0" y="0"/>
              <a:chExt cx="16753114" cy="313605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753078" cy="3136103"/>
              </a:xfrm>
              <a:custGeom>
                <a:avLst/>
                <a:gdLst/>
                <a:ahLst/>
                <a:cxnLst/>
                <a:rect l="l" t="t" r="r" b="b"/>
                <a:pathLst>
                  <a:path w="16753078" h="3136103">
                    <a:moveTo>
                      <a:pt x="0" y="0"/>
                    </a:moveTo>
                    <a:lnTo>
                      <a:pt x="16753078" y="0"/>
                    </a:lnTo>
                    <a:lnTo>
                      <a:pt x="16753078" y="3136103"/>
                    </a:lnTo>
                    <a:lnTo>
                      <a:pt x="0" y="3136103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18261401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8248701" y="0"/>
              <a:ext cx="135355" cy="252488"/>
              <a:chOff x="0" y="0"/>
              <a:chExt cx="1698172" cy="316773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98117" cy="3167780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3167780">
                    <a:moveTo>
                      <a:pt x="0" y="3167780"/>
                    </a:moveTo>
                    <a:lnTo>
                      <a:pt x="0" y="0"/>
                    </a:lnTo>
                    <a:lnTo>
                      <a:pt x="1698117" y="3167780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565185" y="798481"/>
              <a:ext cx="13963016" cy="200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99"/>
                </a:lnSpc>
                <a:spcBef>
                  <a:spcPct val="0"/>
                </a:spcBef>
              </a:pPr>
              <a:r>
                <a:rPr lang="en-US" sz="4999" b="1" spc="1314">
                  <a:solidFill>
                    <a:srgbClr val="003366"/>
                  </a:solidFill>
                  <a:latin typeface="Upgrade Semi-Bold"/>
                  <a:ea typeface="Upgrade Semi-Bold"/>
                  <a:cs typeface="Upgrade Semi-Bold"/>
                  <a:sym typeface="Upgrade Semi-Bold"/>
                </a:rPr>
                <a:t>STARTER HOME ZONING OUTLINE PROCESS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68359" y="658556"/>
            <a:ext cx="1533183" cy="2103811"/>
            <a:chOff x="0" y="0"/>
            <a:chExt cx="2044244" cy="2805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4178" cy="2805125"/>
            </a:xfrm>
            <a:custGeom>
              <a:avLst/>
              <a:gdLst/>
              <a:ahLst/>
              <a:cxnLst/>
              <a:rect l="l" t="t" r="r" b="b"/>
              <a:pathLst>
                <a:path w="2044178" h="2805125">
                  <a:moveTo>
                    <a:pt x="0" y="2805125"/>
                  </a:moveTo>
                  <a:lnTo>
                    <a:pt x="0" y="0"/>
                  </a:lnTo>
                  <a:lnTo>
                    <a:pt x="2044178" y="2805125"/>
                  </a:ln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45608" y="658556"/>
            <a:ext cx="15125433" cy="2103811"/>
            <a:chOff x="0" y="0"/>
            <a:chExt cx="20167244" cy="280508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167202" cy="2805125"/>
            </a:xfrm>
            <a:custGeom>
              <a:avLst/>
              <a:gdLst/>
              <a:ahLst/>
              <a:cxnLst/>
              <a:rect l="l" t="t" r="r" b="b"/>
              <a:pathLst>
                <a:path w="20167202" h="2805125">
                  <a:moveTo>
                    <a:pt x="0" y="0"/>
                  </a:moveTo>
                  <a:lnTo>
                    <a:pt x="20167202" y="0"/>
                  </a:lnTo>
                  <a:lnTo>
                    <a:pt x="20167202" y="2805125"/>
                  </a:lnTo>
                  <a:lnTo>
                    <a:pt x="0" y="2805125"/>
                  </a:ln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-1907354" y="753806"/>
            <a:ext cx="16487180" cy="0"/>
          </a:xfrm>
          <a:prstGeom prst="line">
            <a:avLst/>
          </a:prstGeom>
          <a:ln w="190500" cap="flat">
            <a:solidFill>
              <a:srgbClr val="F0A8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4568359" y="658556"/>
            <a:ext cx="136080" cy="188614"/>
            <a:chOff x="0" y="0"/>
            <a:chExt cx="2044244" cy="283341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44178" cy="2833458"/>
            </a:xfrm>
            <a:custGeom>
              <a:avLst/>
              <a:gdLst/>
              <a:ahLst/>
              <a:cxnLst/>
              <a:rect l="l" t="t" r="r" b="b"/>
              <a:pathLst>
                <a:path w="2044178" h="2833458">
                  <a:moveTo>
                    <a:pt x="0" y="2833458"/>
                  </a:moveTo>
                  <a:lnTo>
                    <a:pt x="0" y="0"/>
                  </a:lnTo>
                  <a:lnTo>
                    <a:pt x="2044178" y="2833458"/>
                  </a:lnTo>
                  <a:close/>
                </a:path>
              </a:pathLst>
            </a:custGeom>
            <a:solidFill>
              <a:srgbClr val="F0A82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64959" y="1028700"/>
            <a:ext cx="12661721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  <a:spcBef>
                <a:spcPct val="0"/>
              </a:spcBef>
            </a:pPr>
            <a:r>
              <a:rPr lang="en-US" sz="4999" b="1" spc="131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BARRIERS TO STARTER HOME CONSRUCTION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64959" y="3166990"/>
            <a:ext cx="14569992" cy="2219471"/>
            <a:chOff x="0" y="0"/>
            <a:chExt cx="19426656" cy="295929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9426656" cy="2959294"/>
              <a:chOff x="0" y="0"/>
              <a:chExt cx="4389918" cy="6687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389918" cy="668723"/>
              </a:xfrm>
              <a:custGeom>
                <a:avLst/>
                <a:gdLst/>
                <a:ahLst/>
                <a:cxnLst/>
                <a:rect l="l" t="t" r="r" b="b"/>
                <a:pathLst>
                  <a:path w="4389918" h="668723">
                    <a:moveTo>
                      <a:pt x="0" y="0"/>
                    </a:moveTo>
                    <a:lnTo>
                      <a:pt x="4389918" y="0"/>
                    </a:lnTo>
                    <a:lnTo>
                      <a:pt x="4389918" y="668723"/>
                    </a:lnTo>
                    <a:lnTo>
                      <a:pt x="0" y="668723"/>
                    </a:ln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42875"/>
                <a:ext cx="4389918" cy="8115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517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395545" y="536672"/>
              <a:ext cx="16091205" cy="1819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6"/>
                </a:lnSpc>
              </a:pPr>
              <a:r>
                <a:rPr lang="en-US" sz="3272" b="1">
                  <a:solidFill>
                    <a:srgbClr val="FFFFFF"/>
                  </a:solidFill>
                  <a:latin typeface="Latino URW 2 Bold"/>
                  <a:ea typeface="Latino URW 2 Bold"/>
                  <a:cs typeface="Latino URW 2 Bold"/>
                  <a:sym typeface="Latino URW 2 Bold"/>
                </a:rPr>
                <a:t>Zoning is not the only barrier, but it can be a significant one:</a:t>
              </a:r>
            </a:p>
            <a:p>
              <a:pPr marL="582930" lvl="1" indent="-291465" algn="l">
                <a:lnSpc>
                  <a:spcPts val="324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00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A major source of uncertainty that discourages investment</a:t>
              </a:r>
            </a:p>
            <a:p>
              <a:pPr marL="582930" lvl="1" indent="-291465" algn="l">
                <a:lnSpc>
                  <a:spcPts val="324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00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Particularly for new/innovative housing products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64959" y="5529336"/>
            <a:ext cx="14569992" cy="4184586"/>
            <a:chOff x="0" y="0"/>
            <a:chExt cx="19426656" cy="5579448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9426656" cy="5579448"/>
              <a:chOff x="0" y="0"/>
              <a:chExt cx="4389918" cy="126081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389918" cy="1260810"/>
              </a:xfrm>
              <a:custGeom>
                <a:avLst/>
                <a:gdLst/>
                <a:ahLst/>
                <a:cxnLst/>
                <a:rect l="l" t="t" r="r" b="b"/>
                <a:pathLst>
                  <a:path w="4389918" h="1260810">
                    <a:moveTo>
                      <a:pt x="0" y="0"/>
                    </a:moveTo>
                    <a:lnTo>
                      <a:pt x="4389918" y="0"/>
                    </a:lnTo>
                    <a:lnTo>
                      <a:pt x="4389918" y="1260810"/>
                    </a:lnTo>
                    <a:lnTo>
                      <a:pt x="0" y="1260810"/>
                    </a:ln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142875"/>
                <a:ext cx="4389918" cy="1403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517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351655" y="71606"/>
              <a:ext cx="19075001" cy="5242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78"/>
                </a:lnSpc>
                <a:spcBef>
                  <a:spcPct val="0"/>
                </a:spcBef>
              </a:pPr>
              <a:r>
                <a:rPr lang="en-US" sz="3270" b="1">
                  <a:solidFill>
                    <a:srgbClr val="FFFFFF"/>
                  </a:solidFill>
                  <a:latin typeface="Latino URW 2 Bold"/>
                  <a:ea typeface="Latino URW 2 Bold"/>
                  <a:cs typeface="Latino URW 2 Bold"/>
                  <a:sym typeface="Latino URW 2 Bold"/>
                </a:rPr>
                <a:t>Other Sources of Delay Include:</a:t>
              </a:r>
            </a:p>
            <a:p>
              <a:pPr marL="582925" lvl="1" indent="-291463" algn="l">
                <a:lnSpc>
                  <a:spcPts val="3779"/>
                </a:lnSpc>
                <a:buFont typeface="Arial"/>
                <a:buChar char="•"/>
              </a:pPr>
              <a:r>
                <a:rPr lang="en-US" sz="2699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Construction defects legislation</a:t>
              </a:r>
            </a:p>
            <a:p>
              <a:pPr marL="582925" lvl="1" indent="-291463" algn="l">
                <a:lnSpc>
                  <a:spcPts val="37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9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Shortages of skilled trade personnel</a:t>
              </a:r>
            </a:p>
            <a:p>
              <a:pPr marL="582925" lvl="1" indent="-291463" algn="l">
                <a:lnSpc>
                  <a:spcPts val="37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9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Misalignment of zoning, subdivision, and engineering standards</a:t>
              </a:r>
            </a:p>
            <a:p>
              <a:pPr marL="582925" lvl="1" indent="-291463" algn="l">
                <a:lnSpc>
                  <a:spcPts val="37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9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Subdivision procedure time and expense</a:t>
              </a:r>
            </a:p>
            <a:p>
              <a:pPr marL="582925" lvl="1" indent="-291463" algn="l">
                <a:lnSpc>
                  <a:spcPts val="37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9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Infrastructure availability and cost</a:t>
              </a:r>
            </a:p>
            <a:p>
              <a:pPr marL="582925" lvl="1" indent="-291463" algn="l">
                <a:lnSpc>
                  <a:spcPts val="37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9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Development impact fees that do not reflect size/affordability</a:t>
              </a:r>
            </a:p>
            <a:p>
              <a:pPr marL="582925" lvl="1" indent="-291463" algn="l">
                <a:lnSpc>
                  <a:spcPts val="37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699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Administrative permitting delays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706520" y="3031446"/>
            <a:ext cx="4025772" cy="6798969"/>
            <a:chOff x="0" y="0"/>
            <a:chExt cx="6138625" cy="10367284"/>
          </a:xfrm>
        </p:grpSpPr>
        <p:sp>
          <p:nvSpPr>
            <p:cNvPr id="21" name="Freeform 21"/>
            <p:cNvSpPr/>
            <p:nvPr/>
          </p:nvSpPr>
          <p:spPr>
            <a:xfrm>
              <a:off x="-2794" y="-127"/>
              <a:ext cx="6141419" cy="10367411"/>
            </a:xfrm>
            <a:custGeom>
              <a:avLst/>
              <a:gdLst/>
              <a:ahLst/>
              <a:cxnLst/>
              <a:rect l="l" t="t" r="r" b="b"/>
              <a:pathLst>
                <a:path w="6141419" h="10367411">
                  <a:moveTo>
                    <a:pt x="6141419" y="10331701"/>
                  </a:moveTo>
                  <a:cubicBezTo>
                    <a:pt x="6141419" y="10365108"/>
                    <a:pt x="6133807" y="10367411"/>
                    <a:pt x="6113962" y="10367411"/>
                  </a:cubicBezTo>
                  <a:cubicBezTo>
                    <a:pt x="4077178" y="10366771"/>
                    <a:pt x="2040484" y="10366771"/>
                    <a:pt x="3700" y="10366771"/>
                  </a:cubicBezTo>
                  <a:cubicBezTo>
                    <a:pt x="0" y="10352821"/>
                    <a:pt x="5331" y="10340149"/>
                    <a:pt x="7415" y="10327221"/>
                  </a:cubicBezTo>
                  <a:cubicBezTo>
                    <a:pt x="96944" y="9761230"/>
                    <a:pt x="186564" y="9195367"/>
                    <a:pt x="276365" y="8629505"/>
                  </a:cubicBezTo>
                  <a:cubicBezTo>
                    <a:pt x="404406" y="7822756"/>
                    <a:pt x="532719" y="7016136"/>
                    <a:pt x="660669" y="6209388"/>
                  </a:cubicBezTo>
                  <a:cubicBezTo>
                    <a:pt x="818704" y="5213080"/>
                    <a:pt x="976376" y="4216772"/>
                    <a:pt x="1134321" y="3220592"/>
                  </a:cubicBezTo>
                  <a:cubicBezTo>
                    <a:pt x="1294802" y="2208541"/>
                    <a:pt x="1455374" y="1196618"/>
                    <a:pt x="1616309" y="184695"/>
                  </a:cubicBezTo>
                  <a:cubicBezTo>
                    <a:pt x="1626096" y="123130"/>
                    <a:pt x="1632348" y="60156"/>
                    <a:pt x="1648206" y="639"/>
                  </a:cubicBezTo>
                  <a:cubicBezTo>
                    <a:pt x="3136852" y="639"/>
                    <a:pt x="4625498" y="639"/>
                    <a:pt x="6114143" y="0"/>
                  </a:cubicBezTo>
                  <a:cubicBezTo>
                    <a:pt x="6134351" y="0"/>
                    <a:pt x="6141238" y="3455"/>
                    <a:pt x="6141238" y="36093"/>
                  </a:cubicBezTo>
                  <a:cubicBezTo>
                    <a:pt x="6140694" y="3468005"/>
                    <a:pt x="6140694" y="6899917"/>
                    <a:pt x="6141419" y="10331701"/>
                  </a:cubicBezTo>
                  <a:close/>
                </a:path>
              </a:pathLst>
            </a:custGeom>
            <a:blipFill>
              <a:blip r:embed="rId2"/>
              <a:stretch>
                <a:fillRect l="-123557" t="1" r="-123556" b="-364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1215" y="677606"/>
            <a:ext cx="14960155" cy="1678272"/>
            <a:chOff x="0" y="0"/>
            <a:chExt cx="19946873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18248701" y="0"/>
              <a:ext cx="1698172" cy="2237696"/>
              <a:chOff x="0" y="0"/>
              <a:chExt cx="1698172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98117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1698117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508287" y="0"/>
              <a:ext cx="16753114" cy="2237696"/>
              <a:chOff x="0" y="0"/>
              <a:chExt cx="16753114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753078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753078" h="2237740">
                    <a:moveTo>
                      <a:pt x="0" y="0"/>
                    </a:moveTo>
                    <a:lnTo>
                      <a:pt x="16753078" y="0"/>
                    </a:lnTo>
                    <a:lnTo>
                      <a:pt x="16753078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18261401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8248701" y="0"/>
              <a:ext cx="190835" cy="254005"/>
              <a:chOff x="0" y="0"/>
              <a:chExt cx="1698172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98117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1698117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792674" y="1276467"/>
            <a:ext cx="10472262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4999" b="1" spc="131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THE DRAFTING PROCESS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66324" y="3125413"/>
            <a:ext cx="15633668" cy="6132887"/>
            <a:chOff x="0" y="0"/>
            <a:chExt cx="20844891" cy="8177183"/>
          </a:xfrm>
        </p:grpSpPr>
        <p:sp>
          <p:nvSpPr>
            <p:cNvPr id="12" name="TextBox 12"/>
            <p:cNvSpPr txBox="1"/>
            <p:nvPr/>
          </p:nvSpPr>
          <p:spPr>
            <a:xfrm>
              <a:off x="1234767" y="-88900"/>
              <a:ext cx="19610124" cy="8266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145"/>
                </a:lnSpc>
              </a:pPr>
              <a:r>
                <a:rPr lang="en-US" sz="4238" b="1">
                  <a:solidFill>
                    <a:srgbClr val="238DC1"/>
                  </a:solidFill>
                  <a:latin typeface="Latino URW 2 Bold"/>
                  <a:ea typeface="Latino URW 2 Bold"/>
                  <a:cs typeface="Latino URW 2 Bold"/>
                  <a:sym typeface="Latino URW 2 Bold"/>
                </a:rPr>
                <a:t>October</a:t>
              </a:r>
            </a:p>
            <a:p>
              <a:pPr marL="915025" lvl="1" indent="-457513" algn="l">
                <a:lnSpc>
                  <a:spcPts val="6145"/>
                </a:lnSpc>
                <a:buFont typeface="Arial"/>
                <a:buChar char="•"/>
              </a:pPr>
              <a:r>
                <a:rPr lang="en-US" sz="4238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Present SH zoning outline at Virtual Convening (today)</a:t>
              </a:r>
            </a:p>
            <a:p>
              <a:pPr marL="915025" lvl="1" indent="-457513" algn="l">
                <a:lnSpc>
                  <a:spcPts val="6145"/>
                </a:lnSpc>
                <a:buFont typeface="Arial"/>
                <a:buChar char="•"/>
              </a:pPr>
              <a:r>
                <a:rPr lang="en-US" sz="4238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Call stakeholders to refine zoning framework outline</a:t>
              </a:r>
            </a:p>
            <a:p>
              <a:pPr algn="l">
                <a:lnSpc>
                  <a:spcPts val="6145"/>
                </a:lnSpc>
              </a:pPr>
              <a:r>
                <a:rPr lang="en-US" sz="4238" b="1">
                  <a:solidFill>
                    <a:srgbClr val="238DC1"/>
                  </a:solidFill>
                  <a:latin typeface="Latino URW 2 Bold"/>
                  <a:ea typeface="Latino URW 2 Bold"/>
                  <a:cs typeface="Latino URW 2 Bold"/>
                  <a:sym typeface="Latino URW 2 Bold"/>
                </a:rPr>
                <a:t>November</a:t>
              </a:r>
            </a:p>
            <a:p>
              <a:pPr marL="915025" lvl="1" indent="-457513" algn="l">
                <a:lnSpc>
                  <a:spcPts val="6145"/>
                </a:lnSpc>
                <a:buFont typeface="Arial"/>
                <a:buChar char="•"/>
              </a:pPr>
              <a:r>
                <a:rPr lang="en-US" sz="4238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Draft SH zoning framework </a:t>
              </a:r>
            </a:p>
            <a:p>
              <a:pPr algn="l">
                <a:lnSpc>
                  <a:spcPts val="6145"/>
                </a:lnSpc>
              </a:pPr>
              <a:r>
                <a:rPr lang="en-US" sz="4238" b="1">
                  <a:solidFill>
                    <a:srgbClr val="238DC1"/>
                  </a:solidFill>
                  <a:latin typeface="Latino URW 2 Bold"/>
                  <a:ea typeface="Latino URW 2 Bold"/>
                  <a:cs typeface="Latino URW 2 Bold"/>
                  <a:sym typeface="Latino URW 2 Bold"/>
                </a:rPr>
                <a:t>December</a:t>
              </a:r>
            </a:p>
            <a:p>
              <a:pPr marL="915025" lvl="1" indent="-457513" algn="l">
                <a:lnSpc>
                  <a:spcPts val="6145"/>
                </a:lnSpc>
                <a:buFont typeface="Arial"/>
                <a:buChar char="•"/>
              </a:pPr>
              <a:r>
                <a:rPr lang="en-US" sz="4238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Present SH zoning framework at Housing Summit</a:t>
              </a:r>
            </a:p>
            <a:p>
              <a:pPr marL="915025" lvl="1" indent="-457513" algn="l">
                <a:lnSpc>
                  <a:spcPts val="6145"/>
                </a:lnSpc>
                <a:buFont typeface="Arial"/>
                <a:buChar char="•"/>
              </a:pPr>
              <a:r>
                <a:rPr lang="en-US" sz="4238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Refine SH zoning framework based on Summit comments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870267" cy="870267"/>
            </a:xfrm>
            <a:custGeom>
              <a:avLst/>
              <a:gdLst/>
              <a:ahLst/>
              <a:cxnLst/>
              <a:rect l="l" t="t" r="r" b="b"/>
              <a:pathLst>
                <a:path w="870267" h="870267">
                  <a:moveTo>
                    <a:pt x="0" y="0"/>
                  </a:moveTo>
                  <a:lnTo>
                    <a:pt x="870267" y="0"/>
                  </a:lnTo>
                  <a:lnTo>
                    <a:pt x="870267" y="870267"/>
                  </a:lnTo>
                  <a:lnTo>
                    <a:pt x="0" y="87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3096783"/>
              <a:ext cx="870267" cy="870267"/>
            </a:xfrm>
            <a:custGeom>
              <a:avLst/>
              <a:gdLst/>
              <a:ahLst/>
              <a:cxnLst/>
              <a:rect l="l" t="t" r="r" b="b"/>
              <a:pathLst>
                <a:path w="870267" h="870267">
                  <a:moveTo>
                    <a:pt x="0" y="0"/>
                  </a:moveTo>
                  <a:lnTo>
                    <a:pt x="870267" y="0"/>
                  </a:lnTo>
                  <a:lnTo>
                    <a:pt x="870267" y="870266"/>
                  </a:lnTo>
                  <a:lnTo>
                    <a:pt x="0" y="87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5183088"/>
              <a:ext cx="870267" cy="870267"/>
            </a:xfrm>
            <a:custGeom>
              <a:avLst/>
              <a:gdLst/>
              <a:ahLst/>
              <a:cxnLst/>
              <a:rect l="l" t="t" r="r" b="b"/>
              <a:pathLst>
                <a:path w="870267" h="870267">
                  <a:moveTo>
                    <a:pt x="0" y="0"/>
                  </a:moveTo>
                  <a:lnTo>
                    <a:pt x="870267" y="0"/>
                  </a:lnTo>
                  <a:lnTo>
                    <a:pt x="870267" y="870267"/>
                  </a:lnTo>
                  <a:lnTo>
                    <a:pt x="0" y="87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1215" y="677606"/>
            <a:ext cx="14960155" cy="1678272"/>
            <a:chOff x="0" y="0"/>
            <a:chExt cx="19946873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18248701" y="0"/>
              <a:ext cx="1698172" cy="2237696"/>
              <a:chOff x="0" y="0"/>
              <a:chExt cx="1698172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98117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1698117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508287" y="0"/>
              <a:ext cx="16753114" cy="2237696"/>
              <a:chOff x="0" y="0"/>
              <a:chExt cx="16753114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753078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753078" h="2237740">
                    <a:moveTo>
                      <a:pt x="0" y="0"/>
                    </a:moveTo>
                    <a:lnTo>
                      <a:pt x="16753078" y="0"/>
                    </a:lnTo>
                    <a:lnTo>
                      <a:pt x="16753078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18261401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8248701" y="0"/>
              <a:ext cx="190835" cy="254005"/>
              <a:chOff x="0" y="0"/>
              <a:chExt cx="1698172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98117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1698117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486096" y="2631780"/>
            <a:ext cx="5556189" cy="7425995"/>
            <a:chOff x="0" y="0"/>
            <a:chExt cx="1463358" cy="19558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3358" cy="1955818"/>
            </a:xfrm>
            <a:custGeom>
              <a:avLst/>
              <a:gdLst/>
              <a:ahLst/>
              <a:cxnLst/>
              <a:rect l="l" t="t" r="r" b="b"/>
              <a:pathLst>
                <a:path w="1463358" h="1955818">
                  <a:moveTo>
                    <a:pt x="0" y="0"/>
                  </a:moveTo>
                  <a:lnTo>
                    <a:pt x="1463358" y="0"/>
                  </a:lnTo>
                  <a:lnTo>
                    <a:pt x="1463358" y="1955818"/>
                  </a:lnTo>
                  <a:lnTo>
                    <a:pt x="0" y="1955818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463358" cy="20320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92674" y="1276467"/>
            <a:ext cx="10472262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  <a:spcBef>
                <a:spcPct val="0"/>
              </a:spcBef>
            </a:pPr>
            <a:r>
              <a:rPr lang="en-US" sz="4999" b="1" spc="131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DRAFTING CHALLENGES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356381" y="2631780"/>
            <a:ext cx="5556189" cy="7425995"/>
            <a:chOff x="0" y="0"/>
            <a:chExt cx="1463358" cy="195581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63358" cy="1955818"/>
            </a:xfrm>
            <a:custGeom>
              <a:avLst/>
              <a:gdLst/>
              <a:ahLst/>
              <a:cxnLst/>
              <a:rect l="l" t="t" r="r" b="b"/>
              <a:pathLst>
                <a:path w="1463358" h="1955818">
                  <a:moveTo>
                    <a:pt x="0" y="0"/>
                  </a:moveTo>
                  <a:lnTo>
                    <a:pt x="1463358" y="0"/>
                  </a:lnTo>
                  <a:lnTo>
                    <a:pt x="1463358" y="1955818"/>
                  </a:lnTo>
                  <a:lnTo>
                    <a:pt x="0" y="1955818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463358" cy="20320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226665" y="2631780"/>
            <a:ext cx="5556189" cy="7425995"/>
            <a:chOff x="0" y="0"/>
            <a:chExt cx="1463358" cy="195581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63358" cy="1955818"/>
            </a:xfrm>
            <a:custGeom>
              <a:avLst/>
              <a:gdLst/>
              <a:ahLst/>
              <a:cxnLst/>
              <a:rect l="l" t="t" r="r" b="b"/>
              <a:pathLst>
                <a:path w="1463358" h="1955818">
                  <a:moveTo>
                    <a:pt x="0" y="0"/>
                  </a:moveTo>
                  <a:lnTo>
                    <a:pt x="1463358" y="0"/>
                  </a:lnTo>
                  <a:lnTo>
                    <a:pt x="1463358" y="1955818"/>
                  </a:lnTo>
                  <a:lnTo>
                    <a:pt x="0" y="1955818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463358" cy="20320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99237" y="2781653"/>
            <a:ext cx="5381943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399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Different Zoning Code </a:t>
            </a:r>
          </a:p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399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Formats and Structures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6096" y="4058003"/>
            <a:ext cx="5461219" cy="589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775" lvl="1" indent="-345388" algn="l">
              <a:lnSpc>
                <a:spcPts val="3839"/>
              </a:lnSpc>
              <a:buFont typeface="Arial"/>
              <a:buChar char="•"/>
            </a:pPr>
            <a:r>
              <a:rPr lang="en-US" sz="3199" spc="201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Use-based, Form-based, Performance-based, and hybrids</a:t>
            </a:r>
          </a:p>
          <a:p>
            <a:pPr marL="690775" lvl="1" indent="-345388" algn="l">
              <a:lnSpc>
                <a:spcPts val="3839"/>
              </a:lnSpc>
              <a:buFont typeface="Arial"/>
              <a:buChar char="•"/>
            </a:pPr>
            <a:r>
              <a:rPr lang="en-US" sz="3199" spc="201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Lists of uses – vs. tables</a:t>
            </a:r>
          </a:p>
          <a:p>
            <a:pPr marL="690775" lvl="1" indent="-345388" algn="l">
              <a:lnSpc>
                <a:spcPts val="3839"/>
              </a:lnSpc>
              <a:buFont typeface="Arial"/>
              <a:buChar char="•"/>
            </a:pPr>
            <a:r>
              <a:rPr lang="en-US" sz="3199" spc="201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Integrated zoning procedures vs. dispersed</a:t>
            </a:r>
          </a:p>
          <a:p>
            <a:pPr marL="690775" lvl="1" indent="-345388" algn="l">
              <a:lnSpc>
                <a:spcPts val="3839"/>
              </a:lnSpc>
              <a:buFont typeface="Arial"/>
              <a:buChar char="•"/>
            </a:pPr>
            <a:r>
              <a:rPr lang="en-US" sz="3199" spc="201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Integrated development and design standards vs. dispersed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410491" y="2781653"/>
            <a:ext cx="5447968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399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Different Regions </a:t>
            </a:r>
          </a:p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399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of the State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094334" y="2781653"/>
            <a:ext cx="582085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399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Different Types of Starter Homes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10491" y="4192464"/>
            <a:ext cx="5393857" cy="298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775" lvl="1" indent="-345388" algn="l">
              <a:lnSpc>
                <a:spcPts val="3839"/>
              </a:lnSpc>
              <a:buFont typeface="Arial"/>
              <a:buChar char="•"/>
            </a:pPr>
            <a:r>
              <a:rPr lang="en-US" sz="3199" spc="201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Urban and inner suburbs</a:t>
            </a:r>
          </a:p>
          <a:p>
            <a:pPr marL="690775" lvl="1" indent="-345388" algn="l">
              <a:lnSpc>
                <a:spcPts val="3839"/>
              </a:lnSpc>
              <a:buFont typeface="Arial"/>
              <a:buChar char="•"/>
            </a:pPr>
            <a:r>
              <a:rPr lang="en-US" sz="3199" spc="201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Rural counties and growing outskirts</a:t>
            </a:r>
          </a:p>
          <a:p>
            <a:pPr marL="690775" lvl="1" indent="-345388" algn="l">
              <a:lnSpc>
                <a:spcPts val="3839"/>
              </a:lnSpc>
              <a:buFont typeface="Arial"/>
              <a:buChar char="•"/>
            </a:pPr>
            <a:r>
              <a:rPr lang="en-US" sz="3199" spc="201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High country mountains and resort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22144" y="4192464"/>
            <a:ext cx="5273183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775" lvl="1" indent="-345388" algn="l">
              <a:lnSpc>
                <a:spcPts val="3839"/>
              </a:lnSpc>
              <a:buFont typeface="Arial"/>
              <a:buChar char="•"/>
            </a:pPr>
            <a:r>
              <a:rPr lang="en-US" sz="3199" spc="201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SF detached with ADUs, duplex, triplex, fourplex, cottages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1215" y="677606"/>
            <a:ext cx="14960155" cy="1678272"/>
            <a:chOff x="0" y="0"/>
            <a:chExt cx="19946873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18248701" y="0"/>
              <a:ext cx="1698172" cy="2237696"/>
              <a:chOff x="0" y="0"/>
              <a:chExt cx="1698172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98117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1698117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508287" y="0"/>
              <a:ext cx="16753114" cy="2237696"/>
              <a:chOff x="0" y="0"/>
              <a:chExt cx="16753114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753078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753078" h="2237740">
                    <a:moveTo>
                      <a:pt x="0" y="0"/>
                    </a:moveTo>
                    <a:lnTo>
                      <a:pt x="16753078" y="0"/>
                    </a:lnTo>
                    <a:lnTo>
                      <a:pt x="16753078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18261401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8248701" y="0"/>
              <a:ext cx="190835" cy="254005"/>
              <a:chOff x="0" y="0"/>
              <a:chExt cx="1698172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98117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1698117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792673" y="1276467"/>
            <a:ext cx="1177213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99"/>
              </a:lnSpc>
              <a:spcBef>
                <a:spcPct val="0"/>
              </a:spcBef>
            </a:pPr>
            <a:r>
              <a:rPr lang="en-US" sz="4999" b="1" spc="1314" dirty="0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START WITH THE BASICS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92674" y="2721471"/>
            <a:ext cx="16466626" cy="1767846"/>
            <a:chOff x="0" y="0"/>
            <a:chExt cx="21955502" cy="2357128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1955502" cy="2357128"/>
              <a:chOff x="0" y="0"/>
              <a:chExt cx="4336889" cy="46560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336889" cy="465605"/>
              </a:xfrm>
              <a:custGeom>
                <a:avLst/>
                <a:gdLst/>
                <a:ahLst/>
                <a:cxnLst/>
                <a:rect l="l" t="t" r="r" b="b"/>
                <a:pathLst>
                  <a:path w="4336889" h="465605">
                    <a:moveTo>
                      <a:pt x="0" y="0"/>
                    </a:moveTo>
                    <a:lnTo>
                      <a:pt x="4336889" y="0"/>
                    </a:lnTo>
                    <a:lnTo>
                      <a:pt x="4336889" y="465605"/>
                    </a:lnTo>
                    <a:lnTo>
                      <a:pt x="0" y="465605"/>
                    </a:ln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95250"/>
                <a:ext cx="4336889" cy="5608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70463" y="150094"/>
              <a:ext cx="20881166" cy="2007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  <a:spcBef>
                  <a:spcPct val="0"/>
                </a:spcBef>
              </a:pPr>
              <a:r>
                <a:rPr lang="en-US" sz="2799" b="1">
                  <a:solidFill>
                    <a:srgbClr val="FFFFFF"/>
                  </a:solidFill>
                  <a:latin typeface="Latino URW 2 Bold"/>
                  <a:ea typeface="Latino URW 2 Bold"/>
                  <a:cs typeface="Latino URW 2 Bold"/>
                  <a:sym typeface="Latino URW 2 Bold"/>
                </a:rPr>
                <a:t>The basic form of Starter Homes</a:t>
              </a:r>
            </a:p>
            <a:p>
              <a:pPr marL="604515" lvl="1" indent="-302257" algn="l">
                <a:lnSpc>
                  <a:spcPts val="3919"/>
                </a:lnSpc>
                <a:buFont typeface="Arial"/>
                <a:buChar char="•"/>
              </a:pPr>
              <a:r>
                <a:rPr lang="en-US" sz="2799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Single-family detached homes on small individual lots or parcels</a:t>
              </a:r>
            </a:p>
            <a:p>
              <a:pPr marL="604515" lvl="1" indent="-302257" algn="l">
                <a:lnSpc>
                  <a:spcPts val="391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99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Include an ADU option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30461" y="4706060"/>
            <a:ext cx="5556189" cy="5197145"/>
            <a:chOff x="0" y="0"/>
            <a:chExt cx="7408251" cy="6929526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7408251" cy="6929526"/>
              <a:chOff x="0" y="0"/>
              <a:chExt cx="1463358" cy="136879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463358" cy="1368795"/>
              </a:xfrm>
              <a:custGeom>
                <a:avLst/>
                <a:gdLst/>
                <a:ahLst/>
                <a:cxnLst/>
                <a:rect l="l" t="t" r="r" b="b"/>
                <a:pathLst>
                  <a:path w="1463358" h="1368795">
                    <a:moveTo>
                      <a:pt x="0" y="0"/>
                    </a:moveTo>
                    <a:lnTo>
                      <a:pt x="1463358" y="0"/>
                    </a:lnTo>
                    <a:lnTo>
                      <a:pt x="1463358" y="1368795"/>
                    </a:lnTo>
                    <a:lnTo>
                      <a:pt x="0" y="1368795"/>
                    </a:ln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76200"/>
                <a:ext cx="1463358" cy="14449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254078" y="317727"/>
              <a:ext cx="6900096" cy="1438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79"/>
                </a:lnSpc>
                <a:spcBef>
                  <a:spcPct val="0"/>
                </a:spcBef>
              </a:pPr>
              <a:r>
                <a:rPr lang="en-US" sz="3399" b="1">
                  <a:solidFill>
                    <a:srgbClr val="FFFFFF"/>
                  </a:solidFill>
                  <a:latin typeface="Latino URW 2 Bold"/>
                  <a:ea typeface="Latino URW 2 Bold"/>
                  <a:cs typeface="Latino URW 2 Bold"/>
                  <a:sym typeface="Latino URW 2 Bold"/>
                </a:rPr>
                <a:t>The basic context for SFD SH development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3263" y="1849567"/>
              <a:ext cx="7030910" cy="5010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649" lvl="1" indent="-269825" algn="l">
                <a:lnSpc>
                  <a:spcPts val="2999"/>
                </a:lnSpc>
                <a:buFont typeface="Arial"/>
                <a:buChar char="•"/>
              </a:pPr>
              <a:r>
                <a:rPr lang="en-US" sz="2499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Rural counties and growing outskirts</a:t>
              </a:r>
            </a:p>
            <a:p>
              <a:pPr marL="539649" lvl="1" indent="-269825" algn="l">
                <a:lnSpc>
                  <a:spcPts val="2999"/>
                </a:lnSpc>
                <a:buFont typeface="Arial"/>
                <a:buChar char="•"/>
              </a:pPr>
              <a:r>
                <a:rPr lang="en-US" sz="2499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The most likely location for significant land assemblages</a:t>
              </a:r>
            </a:p>
            <a:p>
              <a:pPr marL="539649" lvl="1" indent="-269825" algn="l">
                <a:lnSpc>
                  <a:spcPts val="2999"/>
                </a:lnSpc>
                <a:buFont typeface="Arial"/>
                <a:buChar char="•"/>
              </a:pPr>
              <a:r>
                <a:rPr lang="en-US" sz="2499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Many urban cities and inner suburb zoning codes are already considering zoning reforms to allow smaller homes/lots.</a:t>
              </a:r>
            </a:p>
            <a:p>
              <a:pPr marL="539649" lvl="1" indent="-269825" algn="l">
                <a:lnSpc>
                  <a:spcPts val="2999"/>
                </a:lnSpc>
                <a:buFont typeface="Arial"/>
                <a:buChar char="•"/>
              </a:pPr>
              <a:r>
                <a:rPr lang="en-US" sz="2499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Mountain and resort lands often  require tailored solutions.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154569" y="4721751"/>
            <a:ext cx="5556189" cy="5165764"/>
            <a:chOff x="0" y="0"/>
            <a:chExt cx="7408251" cy="6887685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7408251" cy="6887685"/>
              <a:chOff x="0" y="0"/>
              <a:chExt cx="1463358" cy="136053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463358" cy="1360530"/>
              </a:xfrm>
              <a:custGeom>
                <a:avLst/>
                <a:gdLst/>
                <a:ahLst/>
                <a:cxnLst/>
                <a:rect l="l" t="t" r="r" b="b"/>
                <a:pathLst>
                  <a:path w="1463358" h="1360530">
                    <a:moveTo>
                      <a:pt x="0" y="0"/>
                    </a:moveTo>
                    <a:lnTo>
                      <a:pt x="1463358" y="0"/>
                    </a:lnTo>
                    <a:lnTo>
                      <a:pt x="1463358" y="1360530"/>
                    </a:lnTo>
                    <a:lnTo>
                      <a:pt x="0" y="1360530"/>
                    </a:lnTo>
                    <a:close/>
                  </a:path>
                </a:pathLst>
              </a:custGeom>
              <a:solidFill>
                <a:srgbClr val="238DC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76200"/>
                <a:ext cx="1463358" cy="14367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54078" y="317727"/>
              <a:ext cx="6900096" cy="2124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79"/>
                </a:lnSpc>
                <a:spcBef>
                  <a:spcPct val="0"/>
                </a:spcBef>
              </a:pPr>
              <a:r>
                <a:rPr lang="en-US" sz="3399" b="1">
                  <a:solidFill>
                    <a:srgbClr val="FFFFFF"/>
                  </a:solidFill>
                  <a:latin typeface="Latino URW 2 Bold"/>
                  <a:ea typeface="Latino URW 2 Bold"/>
                  <a:cs typeface="Latino URW 2 Bold"/>
                  <a:sym typeface="Latino URW 2 Bold"/>
                </a:rPr>
                <a:t>Focus on the key substance for successful SH development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23263" y="2777910"/>
              <a:ext cx="7030910" cy="3800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69186" lvl="1" indent="-334593" algn="l">
                <a:lnSpc>
                  <a:spcPts val="3719"/>
                </a:lnSpc>
                <a:buFont typeface="Arial"/>
                <a:buChar char="•"/>
              </a:pPr>
              <a:r>
                <a:rPr lang="en-US" sz="3099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Present the content so it can be integrated into many types of zoning code structures</a:t>
              </a:r>
            </a:p>
            <a:p>
              <a:pPr marL="669186" lvl="1" indent="-334593" algn="l">
                <a:lnSpc>
                  <a:spcPts val="3719"/>
                </a:lnSpc>
                <a:buFont typeface="Arial"/>
                <a:buChar char="•"/>
              </a:pPr>
              <a:r>
                <a:rPr lang="en-US" sz="3099">
                  <a:solidFill>
                    <a:srgbClr val="FFFFFF"/>
                  </a:solidFill>
                  <a:latin typeface="Latino URW 2"/>
                  <a:ea typeface="Latino URW 2"/>
                  <a:cs typeface="Latino URW 2"/>
                  <a:sym typeface="Latino URW 2"/>
                </a:rPr>
                <a:t>“Staple it on” chapters seldom work well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078678" y="48842"/>
            <a:ext cx="5658161" cy="10189316"/>
            <a:chOff x="0" y="0"/>
            <a:chExt cx="8627744" cy="15536993"/>
          </a:xfrm>
        </p:grpSpPr>
        <p:sp>
          <p:nvSpPr>
            <p:cNvPr id="29" name="Freeform 29"/>
            <p:cNvSpPr/>
            <p:nvPr/>
          </p:nvSpPr>
          <p:spPr>
            <a:xfrm>
              <a:off x="-2794" y="-127"/>
              <a:ext cx="8630538" cy="15537120"/>
            </a:xfrm>
            <a:custGeom>
              <a:avLst/>
              <a:gdLst/>
              <a:ahLst/>
              <a:cxnLst/>
              <a:rect l="l" t="t" r="r" b="b"/>
              <a:pathLst>
                <a:path w="8630538" h="15537120">
                  <a:moveTo>
                    <a:pt x="8630538" y="15483602"/>
                  </a:moveTo>
                  <a:cubicBezTo>
                    <a:pt x="8630538" y="15533667"/>
                    <a:pt x="8619839" y="15537120"/>
                    <a:pt x="8591947" y="15537120"/>
                  </a:cubicBezTo>
                  <a:cubicBezTo>
                    <a:pt x="5729278" y="15536160"/>
                    <a:pt x="2866737" y="15536160"/>
                    <a:pt x="4068" y="15536160"/>
                  </a:cubicBezTo>
                  <a:cubicBezTo>
                    <a:pt x="0" y="15515253"/>
                    <a:pt x="6360" y="15496262"/>
                    <a:pt x="9289" y="15476889"/>
                  </a:cubicBezTo>
                  <a:cubicBezTo>
                    <a:pt x="135121" y="14628662"/>
                    <a:pt x="261080" y="13780628"/>
                    <a:pt x="387294" y="12932596"/>
                  </a:cubicBezTo>
                  <a:cubicBezTo>
                    <a:pt x="567253" y="11723557"/>
                    <a:pt x="747595" y="10514712"/>
                    <a:pt x="927427" y="9305673"/>
                  </a:cubicBezTo>
                  <a:cubicBezTo>
                    <a:pt x="1149543" y="7812550"/>
                    <a:pt x="1371149" y="6319427"/>
                    <a:pt x="1593138" y="4826496"/>
                  </a:cubicBezTo>
                  <a:cubicBezTo>
                    <a:pt x="1818692" y="3309780"/>
                    <a:pt x="2044374" y="1793255"/>
                    <a:pt x="2270565" y="276731"/>
                  </a:cubicBezTo>
                  <a:cubicBezTo>
                    <a:pt x="2284320" y="184466"/>
                    <a:pt x="2293108" y="90090"/>
                    <a:pt x="2315396" y="894"/>
                  </a:cubicBezTo>
                  <a:cubicBezTo>
                    <a:pt x="4407665" y="894"/>
                    <a:pt x="6499933" y="894"/>
                    <a:pt x="8592202" y="0"/>
                  </a:cubicBezTo>
                  <a:cubicBezTo>
                    <a:pt x="8620604" y="0"/>
                    <a:pt x="8630283" y="5114"/>
                    <a:pt x="8630283" y="54028"/>
                  </a:cubicBezTo>
                  <a:cubicBezTo>
                    <a:pt x="8629519" y="5197283"/>
                    <a:pt x="8629519" y="10340539"/>
                    <a:pt x="8630538" y="15483602"/>
                  </a:cubicBezTo>
                  <a:close/>
                </a:path>
              </a:pathLst>
            </a:custGeom>
            <a:blipFill>
              <a:blip r:embed="rId2"/>
              <a:stretch>
                <a:fillRect l="-85150" t="-1" r="-851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1215" y="677606"/>
            <a:ext cx="14960155" cy="1678272"/>
            <a:chOff x="0" y="0"/>
            <a:chExt cx="19946873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18248701" y="0"/>
              <a:ext cx="1698172" cy="2237696"/>
              <a:chOff x="0" y="0"/>
              <a:chExt cx="1698172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98117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1698117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508287" y="0"/>
              <a:ext cx="16753114" cy="2237696"/>
              <a:chOff x="0" y="0"/>
              <a:chExt cx="16753114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753078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753078" h="2237740">
                    <a:moveTo>
                      <a:pt x="0" y="0"/>
                    </a:moveTo>
                    <a:lnTo>
                      <a:pt x="16753078" y="0"/>
                    </a:lnTo>
                    <a:lnTo>
                      <a:pt x="16753078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18261401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8248701" y="0"/>
              <a:ext cx="190835" cy="254005"/>
              <a:chOff x="0" y="0"/>
              <a:chExt cx="1698172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98117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1698117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639507" y="933450"/>
            <a:ext cx="11918891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1235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SHOW WHERE &amp; HOW IT CAN BE TAILORED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9507" y="2960739"/>
            <a:ext cx="17257362" cy="6164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838" lvl="1" indent="-415919" algn="l">
              <a:lnSpc>
                <a:spcPts val="5394"/>
              </a:lnSpc>
              <a:buFont typeface="Arial"/>
              <a:buChar char="•"/>
            </a:pPr>
            <a:r>
              <a:rPr lang="en-US" sz="3852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Show </a:t>
            </a:r>
            <a:r>
              <a:rPr lang="en-US" sz="3852" b="1" u="sng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where</a:t>
            </a:r>
            <a:r>
              <a:rPr lang="en-US" sz="3852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 the framework for single-family detached homes in a rural counties / growing suburbs context can be tailored to apply to:</a:t>
            </a:r>
          </a:p>
          <a:p>
            <a:pPr marL="1663676" lvl="2" indent="-554559" algn="l">
              <a:lnSpc>
                <a:spcPts val="5394"/>
              </a:lnSpc>
              <a:buFont typeface="Arial"/>
              <a:buChar char="⚬"/>
            </a:pPr>
            <a:r>
              <a:rPr lang="en-US" sz="3852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Other community contexts</a:t>
            </a:r>
          </a:p>
          <a:p>
            <a:pPr marL="2495514" lvl="3" indent="-623878" algn="l">
              <a:lnSpc>
                <a:spcPts val="5394"/>
              </a:lnSpc>
              <a:buFont typeface="Arial"/>
              <a:buChar char="￭"/>
            </a:pPr>
            <a:r>
              <a:rPr lang="en-US" sz="3852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Mountain &amp; resort communities / urban &amp; inner suburbs</a:t>
            </a:r>
          </a:p>
          <a:p>
            <a:pPr marL="1663676" lvl="2" indent="-554559" algn="l">
              <a:lnSpc>
                <a:spcPts val="5394"/>
              </a:lnSpc>
              <a:buFont typeface="Arial"/>
              <a:buChar char="⚬"/>
            </a:pPr>
            <a:r>
              <a:rPr lang="en-US" sz="3852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Other form of SH housing</a:t>
            </a:r>
          </a:p>
          <a:p>
            <a:pPr marL="2495514" lvl="3" indent="-623878" algn="l">
              <a:lnSpc>
                <a:spcPts val="5394"/>
              </a:lnSpc>
              <a:buFont typeface="Arial"/>
              <a:buChar char="￭"/>
            </a:pPr>
            <a:r>
              <a:rPr lang="en-US" sz="3852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e.g. duplex, triplex, fourplex, cottages</a:t>
            </a:r>
          </a:p>
          <a:p>
            <a:pPr marL="831838" lvl="1" indent="-415919" algn="l">
              <a:lnSpc>
                <a:spcPts val="5394"/>
              </a:lnSpc>
              <a:buFont typeface="Arial"/>
              <a:buChar char="•"/>
            </a:pPr>
            <a:r>
              <a:rPr lang="en-US" sz="3852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Indicate </a:t>
            </a:r>
            <a:r>
              <a:rPr lang="en-US" sz="3852" b="1" u="sng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what additional issues / challenges</a:t>
            </a:r>
            <a:r>
              <a:rPr lang="en-US" sz="3852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 will need to be addressed through tailoring (or the direction the tailoring will need to take to be effective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1215" y="677606"/>
            <a:ext cx="14960155" cy="1678272"/>
            <a:chOff x="0" y="0"/>
            <a:chExt cx="19946873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18248701" y="0"/>
              <a:ext cx="1698172" cy="2237696"/>
              <a:chOff x="0" y="0"/>
              <a:chExt cx="1698172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98117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1698117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508287" y="0"/>
              <a:ext cx="16753114" cy="2237696"/>
              <a:chOff x="0" y="0"/>
              <a:chExt cx="16753114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753078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753078" h="2237740">
                    <a:moveTo>
                      <a:pt x="0" y="0"/>
                    </a:moveTo>
                    <a:lnTo>
                      <a:pt x="16753078" y="0"/>
                    </a:lnTo>
                    <a:lnTo>
                      <a:pt x="16753078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18261401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8248701" y="0"/>
              <a:ext cx="190835" cy="254005"/>
              <a:chOff x="0" y="0"/>
              <a:chExt cx="1698172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98117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1698117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376705" y="2969078"/>
            <a:ext cx="15140666" cy="6153557"/>
            <a:chOff x="0" y="0"/>
            <a:chExt cx="3987665" cy="16206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87665" cy="1620690"/>
            </a:xfrm>
            <a:custGeom>
              <a:avLst/>
              <a:gdLst/>
              <a:ahLst/>
              <a:cxnLst/>
              <a:rect l="l" t="t" r="r" b="b"/>
              <a:pathLst>
                <a:path w="3987665" h="1620690">
                  <a:moveTo>
                    <a:pt x="0" y="0"/>
                  </a:moveTo>
                  <a:lnTo>
                    <a:pt x="3987665" y="0"/>
                  </a:lnTo>
                  <a:lnTo>
                    <a:pt x="3987665" y="1620690"/>
                  </a:lnTo>
                  <a:lnTo>
                    <a:pt x="0" y="1620690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987665" cy="1696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828940" y="1776714"/>
            <a:ext cx="4025772" cy="7731763"/>
            <a:chOff x="0" y="0"/>
            <a:chExt cx="6138625" cy="11789638"/>
          </a:xfrm>
        </p:grpSpPr>
        <p:sp>
          <p:nvSpPr>
            <p:cNvPr id="14" name="Freeform 14"/>
            <p:cNvSpPr/>
            <p:nvPr/>
          </p:nvSpPr>
          <p:spPr>
            <a:xfrm>
              <a:off x="-2794" y="-127"/>
              <a:ext cx="6141419" cy="11789765"/>
            </a:xfrm>
            <a:custGeom>
              <a:avLst/>
              <a:gdLst/>
              <a:ahLst/>
              <a:cxnLst/>
              <a:rect l="l" t="t" r="r" b="b"/>
              <a:pathLst>
                <a:path w="6141419" h="11789765">
                  <a:moveTo>
                    <a:pt x="6141419" y="11749156"/>
                  </a:moveTo>
                  <a:cubicBezTo>
                    <a:pt x="6141419" y="11787145"/>
                    <a:pt x="6133807" y="11789765"/>
                    <a:pt x="6113962" y="11789765"/>
                  </a:cubicBezTo>
                  <a:cubicBezTo>
                    <a:pt x="4077178" y="11789037"/>
                    <a:pt x="2040484" y="11789037"/>
                    <a:pt x="3700" y="11789037"/>
                  </a:cubicBezTo>
                  <a:cubicBezTo>
                    <a:pt x="0" y="11773172"/>
                    <a:pt x="5331" y="11758761"/>
                    <a:pt x="7415" y="11744061"/>
                  </a:cubicBezTo>
                  <a:cubicBezTo>
                    <a:pt x="96944" y="11100418"/>
                    <a:pt x="186564" y="10456921"/>
                    <a:pt x="276365" y="9813423"/>
                  </a:cubicBezTo>
                  <a:cubicBezTo>
                    <a:pt x="404406" y="8895993"/>
                    <a:pt x="532719" y="7978707"/>
                    <a:pt x="660669" y="7061276"/>
                  </a:cubicBezTo>
                  <a:cubicBezTo>
                    <a:pt x="818704" y="5928278"/>
                    <a:pt x="976376" y="4795280"/>
                    <a:pt x="1134321" y="3662428"/>
                  </a:cubicBezTo>
                  <a:cubicBezTo>
                    <a:pt x="1294802" y="2511528"/>
                    <a:pt x="1455374" y="1360772"/>
                    <a:pt x="1616309" y="210017"/>
                  </a:cubicBezTo>
                  <a:cubicBezTo>
                    <a:pt x="1626096" y="140005"/>
                    <a:pt x="1632348" y="68392"/>
                    <a:pt x="1648206" y="709"/>
                  </a:cubicBezTo>
                  <a:cubicBezTo>
                    <a:pt x="3136852" y="709"/>
                    <a:pt x="4625498" y="709"/>
                    <a:pt x="6114143" y="0"/>
                  </a:cubicBezTo>
                  <a:cubicBezTo>
                    <a:pt x="6134351" y="0"/>
                    <a:pt x="6141238" y="3911"/>
                    <a:pt x="6141238" y="41028"/>
                  </a:cubicBezTo>
                  <a:cubicBezTo>
                    <a:pt x="6140694" y="3943786"/>
                    <a:pt x="6140694" y="7846543"/>
                    <a:pt x="6141419" y="11749156"/>
                  </a:cubicBezTo>
                  <a:close/>
                </a:path>
              </a:pathLst>
            </a:custGeom>
            <a:blipFill>
              <a:blip r:embed="rId2"/>
              <a:stretch>
                <a:fillRect l="-93904" r="-939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61925" y="3156427"/>
            <a:ext cx="13958645" cy="577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8514" lvl="1" indent="-364257" algn="l">
              <a:lnSpc>
                <a:spcPts val="5061"/>
              </a:lnSpc>
              <a:buFont typeface="Arial"/>
              <a:buChar char="•"/>
            </a:pPr>
            <a:r>
              <a:rPr lang="en-US" sz="3374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A description of the type of starter home being allowed</a:t>
            </a:r>
          </a:p>
          <a:p>
            <a:pPr marL="728514" lvl="1" indent="-364257" algn="l">
              <a:lnSpc>
                <a:spcPts val="5061"/>
              </a:lnSpc>
              <a:buFont typeface="Arial"/>
              <a:buChar char="•"/>
            </a:pPr>
            <a:r>
              <a:rPr lang="en-US" sz="3374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Minimum/maximum lot dimensions and standards for that product</a:t>
            </a:r>
          </a:p>
          <a:p>
            <a:pPr marL="728514" lvl="1" indent="-364257" algn="l">
              <a:lnSpc>
                <a:spcPts val="5061"/>
              </a:lnSpc>
              <a:buFont typeface="Arial"/>
              <a:buChar char="•"/>
            </a:pPr>
            <a:r>
              <a:rPr lang="en-US" sz="3374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Minimum/maximum building dimensions for that product</a:t>
            </a:r>
          </a:p>
          <a:p>
            <a:pPr marL="728514" lvl="1" indent="-364257" algn="l">
              <a:lnSpc>
                <a:spcPts val="5061"/>
              </a:lnSpc>
              <a:buFont typeface="Arial"/>
              <a:buChar char="•"/>
            </a:pPr>
            <a:r>
              <a:rPr lang="en-US" sz="3374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Basic site and building design standards or menus for that product</a:t>
            </a:r>
          </a:p>
          <a:p>
            <a:pPr marL="728514" lvl="1" indent="-364257" algn="l">
              <a:lnSpc>
                <a:spcPts val="5061"/>
              </a:lnSpc>
              <a:buFont typeface="Arial"/>
              <a:buChar char="•"/>
            </a:pPr>
            <a:r>
              <a:rPr lang="en-US" sz="3374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Procedures for approval of individual developments after SH zoning has been adopted</a:t>
            </a:r>
          </a:p>
          <a:p>
            <a:pPr marL="728514" lvl="1" indent="-364257" algn="l">
              <a:lnSpc>
                <a:spcPts val="5061"/>
              </a:lnSpc>
              <a:buFont typeface="Arial"/>
              <a:buChar char="•"/>
            </a:pPr>
            <a:r>
              <a:rPr lang="en-US" sz="3374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Administrative procedures for approving minor variations from the SHZT to accommodate different builders’ models and products</a:t>
            </a:r>
          </a:p>
          <a:p>
            <a:pPr marL="728514" lvl="1" indent="-364257" algn="l">
              <a:lnSpc>
                <a:spcPts val="5061"/>
              </a:lnSpc>
              <a:buFont typeface="Arial"/>
              <a:buChar char="•"/>
            </a:pPr>
            <a:r>
              <a:rPr lang="en-US" sz="3374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Definitions of key terms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9507" y="1254805"/>
            <a:ext cx="1191889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9"/>
              </a:lnSpc>
              <a:spcBef>
                <a:spcPct val="0"/>
              </a:spcBef>
            </a:pPr>
            <a:r>
              <a:rPr lang="en-US" sz="4699" b="1" spc="1235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TOPICS TO BE ADDRESSED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17907" y="-619831"/>
            <a:ext cx="6974445" cy="11236440"/>
            <a:chOff x="0" y="0"/>
            <a:chExt cx="6994508" cy="11268764"/>
          </a:xfrm>
        </p:grpSpPr>
        <p:sp>
          <p:nvSpPr>
            <p:cNvPr id="3" name="Freeform 3"/>
            <p:cNvSpPr/>
            <p:nvPr/>
          </p:nvSpPr>
          <p:spPr>
            <a:xfrm>
              <a:off x="-2794" y="-127"/>
              <a:ext cx="6997302" cy="11268891"/>
            </a:xfrm>
            <a:custGeom>
              <a:avLst/>
              <a:gdLst/>
              <a:ahLst/>
              <a:cxnLst/>
              <a:rect l="l" t="t" r="r" b="b"/>
              <a:pathLst>
                <a:path w="6997302" h="11268891">
                  <a:moveTo>
                    <a:pt x="6997302" y="11230076"/>
                  </a:moveTo>
                  <a:cubicBezTo>
                    <a:pt x="6997302" y="11266387"/>
                    <a:pt x="6988629" y="11268891"/>
                    <a:pt x="6966017" y="11268891"/>
                  </a:cubicBezTo>
                  <a:cubicBezTo>
                    <a:pt x="4645252" y="11268196"/>
                    <a:pt x="2324591" y="11268196"/>
                    <a:pt x="3827" y="11268196"/>
                  </a:cubicBezTo>
                  <a:cubicBezTo>
                    <a:pt x="0" y="11253032"/>
                    <a:pt x="5685" y="11239257"/>
                    <a:pt x="8060" y="11225207"/>
                  </a:cubicBezTo>
                  <a:cubicBezTo>
                    <a:pt x="110071" y="10610000"/>
                    <a:pt x="212186" y="9994932"/>
                    <a:pt x="314508" y="9379866"/>
                  </a:cubicBezTo>
                  <a:cubicBezTo>
                    <a:pt x="460401" y="8502967"/>
                    <a:pt x="606604" y="7626208"/>
                    <a:pt x="752394" y="6749310"/>
                  </a:cubicBezTo>
                  <a:cubicBezTo>
                    <a:pt x="932463" y="5666368"/>
                    <a:pt x="1112119" y="4583427"/>
                    <a:pt x="1292085" y="3500625"/>
                  </a:cubicBezTo>
                  <a:cubicBezTo>
                    <a:pt x="1474942" y="2400572"/>
                    <a:pt x="1657902" y="1300658"/>
                    <a:pt x="1841275" y="200744"/>
                  </a:cubicBezTo>
                  <a:cubicBezTo>
                    <a:pt x="1852426" y="133825"/>
                    <a:pt x="1859550" y="65376"/>
                    <a:pt x="1877619" y="684"/>
                  </a:cubicBezTo>
                  <a:cubicBezTo>
                    <a:pt x="3573821" y="684"/>
                    <a:pt x="5270022" y="684"/>
                    <a:pt x="6966223" y="0"/>
                  </a:cubicBezTo>
                  <a:cubicBezTo>
                    <a:pt x="6989249" y="0"/>
                    <a:pt x="6997095" y="3744"/>
                    <a:pt x="6997095" y="39221"/>
                  </a:cubicBezTo>
                  <a:cubicBezTo>
                    <a:pt x="6996476" y="3769552"/>
                    <a:pt x="6996476" y="7499884"/>
                    <a:pt x="6997302" y="11230076"/>
                  </a:cubicBezTo>
                  <a:close/>
                </a:path>
              </a:pathLst>
            </a:custGeom>
            <a:blipFill>
              <a:blip r:embed="rId2"/>
              <a:stretch>
                <a:fillRect l="-28237" t="-1" r="-28238"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01488" y="4291709"/>
            <a:ext cx="10052822" cy="1694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36"/>
              </a:lnSpc>
            </a:pPr>
            <a:r>
              <a:rPr lang="en-US" sz="11113" b="1" spc="1111">
                <a:solidFill>
                  <a:srgbClr val="FFFFFF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QUESTIONS?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1188" y="9370241"/>
            <a:ext cx="7261302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2"/>
              </a:lnSpc>
            </a:pPr>
            <a:r>
              <a:rPr lang="en-US" sz="2777" spc="280">
                <a:solidFill>
                  <a:srgbClr val="FFFBFB"/>
                </a:solidFill>
                <a:latin typeface="Upgrade"/>
                <a:ea typeface="Upgrade"/>
                <a:cs typeface="Upgrade"/>
                <a:sym typeface="Upgrade"/>
              </a:rPr>
              <a:t>COMMONSENSEINSTITUTE</a:t>
            </a:r>
            <a:r>
              <a:rPr lang="en-US" sz="2777" b="1" spc="280">
                <a:solidFill>
                  <a:srgbClr val="FFFBFB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CO</a:t>
            </a:r>
            <a:r>
              <a:rPr lang="en-US" sz="2777" spc="280">
                <a:solidFill>
                  <a:srgbClr val="FFFBFB"/>
                </a:solidFill>
                <a:latin typeface="Upgrade"/>
                <a:ea typeface="Upgrade"/>
                <a:cs typeface="Upgrade"/>
                <a:sym typeface="Upgrade"/>
              </a:rPr>
              <a:t>.ORG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1215" y="677606"/>
            <a:ext cx="14960155" cy="1678272"/>
            <a:chOff x="0" y="0"/>
            <a:chExt cx="19946873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18248701" y="0"/>
              <a:ext cx="1698172" cy="2237696"/>
              <a:chOff x="0" y="0"/>
              <a:chExt cx="1698172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98117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1698117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508287" y="0"/>
              <a:ext cx="16753114" cy="2237696"/>
              <a:chOff x="0" y="0"/>
              <a:chExt cx="16753114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753078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753078" h="2237740">
                    <a:moveTo>
                      <a:pt x="0" y="0"/>
                    </a:moveTo>
                    <a:lnTo>
                      <a:pt x="16753078" y="0"/>
                    </a:lnTo>
                    <a:lnTo>
                      <a:pt x="16753078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18261401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8248701" y="0"/>
              <a:ext cx="190835" cy="254005"/>
              <a:chOff x="0" y="0"/>
              <a:chExt cx="1698172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98117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1698117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0140537" y="4462095"/>
            <a:ext cx="7893175" cy="3108775"/>
            <a:chOff x="0" y="0"/>
            <a:chExt cx="2078861" cy="8187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8861" cy="818772"/>
            </a:xfrm>
            <a:custGeom>
              <a:avLst/>
              <a:gdLst/>
              <a:ahLst/>
              <a:cxnLst/>
              <a:rect l="l" t="t" r="r" b="b"/>
              <a:pathLst>
                <a:path w="2078861" h="818772">
                  <a:moveTo>
                    <a:pt x="0" y="0"/>
                  </a:moveTo>
                  <a:lnTo>
                    <a:pt x="2078861" y="0"/>
                  </a:lnTo>
                  <a:lnTo>
                    <a:pt x="2078861" y="818772"/>
                  </a:lnTo>
                  <a:lnTo>
                    <a:pt x="0" y="818772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078861" cy="856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62627" y="1335961"/>
            <a:ext cx="11326104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4199" b="1" spc="110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WHAT IS A STARTER HOME?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6567" y="3514941"/>
            <a:ext cx="8487433" cy="549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1559" lvl="1" indent="-390779" algn="l">
              <a:lnSpc>
                <a:spcPts val="4344"/>
              </a:lnSpc>
              <a:buFont typeface="Arial"/>
              <a:buChar char="•"/>
            </a:pPr>
            <a:r>
              <a:rPr lang="en-US" sz="362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Compact, efficient homes — typically 1,000–1,200 sq. ft.</a:t>
            </a:r>
          </a:p>
          <a:p>
            <a:pPr algn="l">
              <a:lnSpc>
                <a:spcPts val="4344"/>
              </a:lnSpc>
            </a:pPr>
            <a:endParaRPr lang="en-US" sz="3620">
              <a:solidFill>
                <a:srgbClr val="FFFFFF"/>
              </a:solidFill>
              <a:latin typeface="Latino URW 2"/>
              <a:ea typeface="Latino URW 2"/>
              <a:cs typeface="Latino URW 2"/>
              <a:sym typeface="Latino URW 2"/>
            </a:endParaRPr>
          </a:p>
          <a:p>
            <a:pPr marL="781559" lvl="1" indent="-390779" algn="l">
              <a:lnSpc>
                <a:spcPts val="4344"/>
              </a:lnSpc>
              <a:buFont typeface="Arial"/>
              <a:buChar char="•"/>
            </a:pPr>
            <a:r>
              <a:rPr lang="en-US" sz="362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Designed to align with local mortgage capacity and help first-time buyers build equity.</a:t>
            </a:r>
          </a:p>
          <a:p>
            <a:pPr algn="l">
              <a:lnSpc>
                <a:spcPts val="4344"/>
              </a:lnSpc>
            </a:pPr>
            <a:endParaRPr lang="en-US" sz="3620">
              <a:solidFill>
                <a:srgbClr val="FFFFFF"/>
              </a:solidFill>
              <a:latin typeface="Latino URW 2"/>
              <a:ea typeface="Latino URW 2"/>
              <a:cs typeface="Latino URW 2"/>
              <a:sym typeface="Latino URW 2"/>
            </a:endParaRPr>
          </a:p>
          <a:p>
            <a:pPr marL="781559" lvl="1" indent="-390779" algn="l">
              <a:lnSpc>
                <a:spcPts val="4344"/>
              </a:lnSpc>
              <a:buFont typeface="Arial"/>
              <a:buChar char="•"/>
            </a:pPr>
            <a:r>
              <a:rPr lang="en-US" sz="362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Emphasizes small lot detached single-family homes that fit local character and expand ownership opportunities.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24770" y="4938925"/>
            <a:ext cx="7086609" cy="224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The Housing Framework helps communities modernize local tools and design standards to make these homes feasible again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2475" y="6426061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76316" y="407401"/>
            <a:ext cx="7278222" cy="9472199"/>
          </a:xfrm>
          <a:custGeom>
            <a:avLst/>
            <a:gdLst/>
            <a:ahLst/>
            <a:cxnLst/>
            <a:rect l="l" t="t" r="r" b="b"/>
            <a:pathLst>
              <a:path w="7278222" h="9472199">
                <a:moveTo>
                  <a:pt x="0" y="0"/>
                </a:moveTo>
                <a:lnTo>
                  <a:pt x="7278222" y="0"/>
                </a:lnTo>
                <a:lnTo>
                  <a:pt x="7278222" y="9472198"/>
                </a:lnTo>
                <a:lnTo>
                  <a:pt x="0" y="9472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71525" y="6597511"/>
            <a:ext cx="12145005" cy="109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62"/>
              </a:lnSpc>
            </a:pPr>
            <a:r>
              <a:rPr lang="en-US" sz="7488" b="1" spc="1243">
                <a:solidFill>
                  <a:srgbClr val="F0A821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REPORT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2475" y="4688895"/>
            <a:ext cx="9897263" cy="1241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3"/>
              </a:lnSpc>
            </a:pPr>
            <a:r>
              <a:rPr lang="en-US" sz="393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COLORADO’S HOUSING AFFORDABILITY MISMATCH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2475" y="3828125"/>
            <a:ext cx="9897263" cy="41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8"/>
              </a:lnSpc>
            </a:pPr>
            <a:r>
              <a:rPr lang="en-US" sz="263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AUGUST 2025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15483" y="3192302"/>
            <a:ext cx="11180926" cy="4378568"/>
            <a:chOff x="0" y="0"/>
            <a:chExt cx="2944771" cy="11532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4771" cy="1153203"/>
            </a:xfrm>
            <a:custGeom>
              <a:avLst/>
              <a:gdLst/>
              <a:ahLst/>
              <a:cxnLst/>
              <a:rect l="l" t="t" r="r" b="b"/>
              <a:pathLst>
                <a:path w="2944771" h="1153203">
                  <a:moveTo>
                    <a:pt x="0" y="0"/>
                  </a:moveTo>
                  <a:lnTo>
                    <a:pt x="2944771" y="0"/>
                  </a:lnTo>
                  <a:lnTo>
                    <a:pt x="2944771" y="1153203"/>
                  </a:lnTo>
                  <a:lnTo>
                    <a:pt x="0" y="1153203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44771" cy="1191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10916" y="752999"/>
            <a:ext cx="8210238" cy="8781003"/>
          </a:xfrm>
          <a:custGeom>
            <a:avLst/>
            <a:gdLst/>
            <a:ahLst/>
            <a:cxnLst/>
            <a:rect l="l" t="t" r="r" b="b"/>
            <a:pathLst>
              <a:path w="8210238" h="8781003">
                <a:moveTo>
                  <a:pt x="0" y="0"/>
                </a:moveTo>
                <a:lnTo>
                  <a:pt x="8210238" y="0"/>
                </a:lnTo>
                <a:lnTo>
                  <a:pt x="8210238" y="8781002"/>
                </a:lnTo>
                <a:lnTo>
                  <a:pt x="0" y="8781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826815" y="3409911"/>
            <a:ext cx="9254885" cy="3919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6"/>
              </a:lnSpc>
              <a:spcBef>
                <a:spcPct val="0"/>
              </a:spcBef>
            </a:pPr>
            <a:r>
              <a:rPr lang="en-US" sz="4238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Homes largely out of reach:</a:t>
            </a:r>
          </a:p>
          <a:p>
            <a:pPr algn="ctr">
              <a:lnSpc>
                <a:spcPts val="5086"/>
              </a:lnSpc>
              <a:spcBef>
                <a:spcPct val="0"/>
              </a:spcBef>
            </a:pPr>
            <a:endParaRPr lang="en-US" sz="4238" b="1">
              <a:solidFill>
                <a:srgbClr val="FFFFFF"/>
              </a:solidFill>
              <a:latin typeface="Latino URW 2 Bold"/>
              <a:ea typeface="Latino URW 2 Bold"/>
              <a:cs typeface="Latino URW 2 Bold"/>
              <a:sym typeface="Latino URW 2 Bold"/>
            </a:endParaRPr>
          </a:p>
          <a:p>
            <a:pPr algn="ctr">
              <a:lnSpc>
                <a:spcPts val="5086"/>
              </a:lnSpc>
              <a:spcBef>
                <a:spcPct val="0"/>
              </a:spcBef>
            </a:pPr>
            <a:r>
              <a:rPr lang="en-US" sz="4238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In 2023, 60.2% of Colorado households did not earn enough to afford the average home—up from 46.8% in 2010.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2475" y="6426061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340078" y="362603"/>
            <a:ext cx="7332907" cy="9471095"/>
          </a:xfrm>
          <a:custGeom>
            <a:avLst/>
            <a:gdLst/>
            <a:ahLst/>
            <a:cxnLst/>
            <a:rect l="l" t="t" r="r" b="b"/>
            <a:pathLst>
              <a:path w="7332907" h="9471095">
                <a:moveTo>
                  <a:pt x="0" y="0"/>
                </a:moveTo>
                <a:lnTo>
                  <a:pt x="7332908" y="0"/>
                </a:lnTo>
                <a:lnTo>
                  <a:pt x="7332908" y="9471095"/>
                </a:lnTo>
                <a:lnTo>
                  <a:pt x="0" y="9471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71525" y="6597511"/>
            <a:ext cx="12145005" cy="109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62"/>
              </a:lnSpc>
            </a:pPr>
            <a:r>
              <a:rPr lang="en-US" sz="7488" b="1" spc="1243">
                <a:solidFill>
                  <a:srgbClr val="F0A821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REPORT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2475" y="4688895"/>
            <a:ext cx="9897263" cy="1241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3"/>
              </a:lnSpc>
            </a:pPr>
            <a:r>
              <a:rPr lang="en-US" sz="393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COLORADO HOUSING AFFORDABILITY</a:t>
            </a:r>
          </a:p>
          <a:p>
            <a:pPr algn="l">
              <a:lnSpc>
                <a:spcPts val="4913"/>
              </a:lnSpc>
            </a:pPr>
            <a:r>
              <a:rPr lang="en-US" sz="393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REPORT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2475" y="3828125"/>
            <a:ext cx="9897263" cy="41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8"/>
              </a:lnSpc>
            </a:pPr>
            <a:r>
              <a:rPr lang="en-US" sz="2630">
                <a:solidFill>
                  <a:srgbClr val="FFFFFF"/>
                </a:solidFill>
                <a:latin typeface="Upgrade"/>
                <a:ea typeface="Upgrade"/>
                <a:cs typeface="Upgrade"/>
                <a:sym typeface="Upgrade"/>
              </a:rPr>
              <a:t>JUNE 2025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1215" y="677606"/>
            <a:ext cx="14960155" cy="1678272"/>
            <a:chOff x="0" y="0"/>
            <a:chExt cx="19946873" cy="2237696"/>
          </a:xfrm>
        </p:grpSpPr>
        <p:grpSp>
          <p:nvGrpSpPr>
            <p:cNvPr id="3" name="Group 3"/>
            <p:cNvGrpSpPr/>
            <p:nvPr/>
          </p:nvGrpSpPr>
          <p:grpSpPr>
            <a:xfrm>
              <a:off x="18248701" y="0"/>
              <a:ext cx="1698172" cy="2237696"/>
              <a:chOff x="0" y="0"/>
              <a:chExt cx="1698172" cy="223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98117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37740">
                    <a:moveTo>
                      <a:pt x="0" y="2237740"/>
                    </a:moveTo>
                    <a:lnTo>
                      <a:pt x="0" y="0"/>
                    </a:lnTo>
                    <a:lnTo>
                      <a:pt x="1698117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1508287" y="0"/>
              <a:ext cx="16753114" cy="2237696"/>
              <a:chOff x="0" y="0"/>
              <a:chExt cx="16753114" cy="22376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753078" cy="2237740"/>
              </a:xfrm>
              <a:custGeom>
                <a:avLst/>
                <a:gdLst/>
                <a:ahLst/>
                <a:cxnLst/>
                <a:rect l="l" t="t" r="r" b="b"/>
                <a:pathLst>
                  <a:path w="16753078" h="2237740">
                    <a:moveTo>
                      <a:pt x="0" y="0"/>
                    </a:moveTo>
                    <a:lnTo>
                      <a:pt x="16753078" y="0"/>
                    </a:lnTo>
                    <a:lnTo>
                      <a:pt x="16753078" y="2237740"/>
                    </a:lnTo>
                    <a:lnTo>
                      <a:pt x="0" y="2237740"/>
                    </a:lnTo>
                    <a:close/>
                  </a:path>
                </a:pathLst>
              </a:custGeom>
              <a:solidFill>
                <a:srgbClr val="FFFFF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7"/>
            <p:cNvSpPr/>
            <p:nvPr/>
          </p:nvSpPr>
          <p:spPr>
            <a:xfrm flipV="1">
              <a:off x="0" y="127000"/>
              <a:ext cx="18261401" cy="0"/>
            </a:xfrm>
            <a:prstGeom prst="line">
              <a:avLst/>
            </a:prstGeom>
            <a:ln w="254000" cap="flat">
              <a:solidFill>
                <a:srgbClr val="F0A82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8248701" y="0"/>
              <a:ext cx="190835" cy="254005"/>
              <a:chOff x="0" y="0"/>
              <a:chExt cx="1698172" cy="22602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98117" cy="2260342"/>
              </a:xfrm>
              <a:custGeom>
                <a:avLst/>
                <a:gdLst/>
                <a:ahLst/>
                <a:cxnLst/>
                <a:rect l="l" t="t" r="r" b="b"/>
                <a:pathLst>
                  <a:path w="1698117" h="2260342">
                    <a:moveTo>
                      <a:pt x="0" y="2260342"/>
                    </a:moveTo>
                    <a:lnTo>
                      <a:pt x="0" y="0"/>
                    </a:lnTo>
                    <a:lnTo>
                      <a:pt x="1698117" y="2260342"/>
                    </a:lnTo>
                    <a:close/>
                  </a:path>
                </a:pathLst>
              </a:custGeom>
              <a:solidFill>
                <a:srgbClr val="F0A82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407558" y="6401211"/>
            <a:ext cx="2296139" cy="2787670"/>
            <a:chOff x="0" y="0"/>
            <a:chExt cx="604745" cy="7342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04745" cy="734201"/>
            </a:xfrm>
            <a:custGeom>
              <a:avLst/>
              <a:gdLst/>
              <a:ahLst/>
              <a:cxnLst/>
              <a:rect l="l" t="t" r="r" b="b"/>
              <a:pathLst>
                <a:path w="604745" h="734201">
                  <a:moveTo>
                    <a:pt x="0" y="0"/>
                  </a:moveTo>
                  <a:lnTo>
                    <a:pt x="604745" y="0"/>
                  </a:lnTo>
                  <a:lnTo>
                    <a:pt x="604745" y="734201"/>
                  </a:lnTo>
                  <a:lnTo>
                    <a:pt x="0" y="734201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04745" cy="772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62627" y="1009650"/>
            <a:ext cx="11326104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4199" b="1" spc="110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DENVER METRO AREA HOUSING</a:t>
            </a:r>
          </a:p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4199" b="1" spc="1104">
                <a:solidFill>
                  <a:srgbClr val="003366"/>
                </a:solidFill>
                <a:latin typeface="Upgrade Semi-Bold"/>
                <a:ea typeface="Upgrade Semi-Bold"/>
                <a:cs typeface="Upgrade Semi-Bold"/>
                <a:sym typeface="Upgrade Semi-Bold"/>
              </a:rPr>
              <a:t>AFFORDABILITY - MAY 2025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44778" y="5002567"/>
            <a:ext cx="10729271" cy="3338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Declining affordability increased </a:t>
            </a:r>
            <a:r>
              <a:rPr lang="en-US" sz="4299" b="1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the number of hours the average homeowner in Colorado's major cities had to work</a:t>
            </a:r>
            <a:r>
              <a:rPr lang="en-US" sz="4299">
                <a:solidFill>
                  <a:srgbClr val="FFFFFF"/>
                </a:solidFill>
                <a:latin typeface="Latino URW 2"/>
                <a:ea typeface="Latino URW 2"/>
                <a:cs typeface="Latino URW 2"/>
                <a:sym typeface="Latino URW 2"/>
              </a:rPr>
              <a:t> from 2015 to 2025 to cover monthly mortgage payments.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052723" y="4259540"/>
            <a:ext cx="2296139" cy="4929341"/>
            <a:chOff x="0" y="0"/>
            <a:chExt cx="604745" cy="129826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04745" cy="1298263"/>
            </a:xfrm>
            <a:custGeom>
              <a:avLst/>
              <a:gdLst/>
              <a:ahLst/>
              <a:cxnLst/>
              <a:rect l="l" t="t" r="r" b="b"/>
              <a:pathLst>
                <a:path w="604745" h="1298263">
                  <a:moveTo>
                    <a:pt x="0" y="0"/>
                  </a:moveTo>
                  <a:lnTo>
                    <a:pt x="604745" y="0"/>
                  </a:lnTo>
                  <a:lnTo>
                    <a:pt x="604745" y="1298263"/>
                  </a:lnTo>
                  <a:lnTo>
                    <a:pt x="0" y="1298263"/>
                  </a:lnTo>
                  <a:close/>
                </a:path>
              </a:pathLst>
            </a:custGeom>
            <a:solidFill>
              <a:srgbClr val="238D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604745" cy="1336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22004" y="6807631"/>
            <a:ext cx="2829147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 b="1" spc="999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50 hours per week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802709" y="6807631"/>
            <a:ext cx="2722969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  <a:spcBef>
                <a:spcPct val="0"/>
              </a:spcBef>
            </a:pPr>
            <a:r>
              <a:rPr lang="en-US" sz="3800" b="1" spc="999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97 hours per week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96146" y="5750990"/>
            <a:ext cx="111896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  <a:spcBef>
                <a:spcPct val="0"/>
              </a:spcBef>
            </a:pPr>
            <a:r>
              <a:rPr lang="en-US" sz="2699" b="1" spc="709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2015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641310" y="3709055"/>
            <a:ext cx="111896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  <a:spcBef>
                <a:spcPct val="0"/>
              </a:spcBef>
            </a:pPr>
            <a:r>
              <a:rPr lang="en-US" sz="2699" b="1" spc="709">
                <a:solidFill>
                  <a:srgbClr val="FFFFFF"/>
                </a:solidFill>
                <a:latin typeface="Latino URW 2 Bold"/>
                <a:ea typeface="Latino URW 2 Bold"/>
                <a:cs typeface="Latino URW 2 Bold"/>
                <a:sym typeface="Latino URW 2 Bold"/>
              </a:rPr>
              <a:t>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1703</Words>
  <Application>Microsoft Macintosh PowerPoint</Application>
  <PresentationFormat>Custom</PresentationFormat>
  <Paragraphs>333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Latino URW 2</vt:lpstr>
      <vt:lpstr>Arial</vt:lpstr>
      <vt:lpstr>Upgrade Semi-Bold</vt:lpstr>
      <vt:lpstr>Montserrat</vt:lpstr>
      <vt:lpstr>Calibri</vt:lpstr>
      <vt:lpstr>Latino URW 2 Bold</vt:lpstr>
      <vt:lpstr>Upgrade</vt:lpstr>
      <vt:lpstr>Anton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Starter Home Initiative (Virtual Convening)</dc:title>
  <cp:lastModifiedBy>Jimena  Sanchez</cp:lastModifiedBy>
  <cp:revision>2</cp:revision>
  <dcterms:created xsi:type="dcterms:W3CDTF">2006-08-16T00:00:00Z</dcterms:created>
  <dcterms:modified xsi:type="dcterms:W3CDTF">2025-11-05T17:50:43Z</dcterms:modified>
  <dc:identifier>DAG1rhuvgGY</dc:identifier>
</cp:coreProperties>
</file>